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68"/>
  </p:notesMasterIdLst>
  <p:sldIdLst>
    <p:sldId id="256" r:id="rId3"/>
    <p:sldId id="266" r:id="rId4"/>
    <p:sldId id="329" r:id="rId5"/>
    <p:sldId id="334" r:id="rId6"/>
    <p:sldId id="335" r:id="rId7"/>
    <p:sldId id="268" r:id="rId8"/>
    <p:sldId id="288" r:id="rId9"/>
    <p:sldId id="272" r:id="rId10"/>
    <p:sldId id="273" r:id="rId11"/>
    <p:sldId id="275" r:id="rId12"/>
    <p:sldId id="331" r:id="rId13"/>
    <p:sldId id="277" r:id="rId14"/>
    <p:sldId id="330" r:id="rId15"/>
    <p:sldId id="274" r:id="rId16"/>
    <p:sldId id="278" r:id="rId17"/>
    <p:sldId id="279" r:id="rId18"/>
    <p:sldId id="332" r:id="rId19"/>
    <p:sldId id="280" r:id="rId20"/>
    <p:sldId id="281" r:id="rId21"/>
    <p:sldId id="282" r:id="rId22"/>
    <p:sldId id="284" r:id="rId23"/>
    <p:sldId id="285" r:id="rId24"/>
    <p:sldId id="312" r:id="rId25"/>
    <p:sldId id="286" r:id="rId26"/>
    <p:sldId id="343" r:id="rId27"/>
    <p:sldId id="336" r:id="rId28"/>
    <p:sldId id="283" r:id="rId29"/>
    <p:sldId id="289" r:id="rId30"/>
    <p:sldId id="333" r:id="rId31"/>
    <p:sldId id="291" r:id="rId32"/>
    <p:sldId id="307" r:id="rId33"/>
    <p:sldId id="292" r:id="rId34"/>
    <p:sldId id="293" r:id="rId35"/>
    <p:sldId id="294" r:id="rId36"/>
    <p:sldId id="337" r:id="rId37"/>
    <p:sldId id="296" r:id="rId38"/>
    <p:sldId id="339" r:id="rId39"/>
    <p:sldId id="297" r:id="rId40"/>
    <p:sldId id="298" r:id="rId41"/>
    <p:sldId id="300" r:id="rId42"/>
    <p:sldId id="340" r:id="rId43"/>
    <p:sldId id="295" r:id="rId44"/>
    <p:sldId id="309" r:id="rId45"/>
    <p:sldId id="323" r:id="rId46"/>
    <p:sldId id="299" r:id="rId47"/>
    <p:sldId id="290" r:id="rId48"/>
    <p:sldId id="302" r:id="rId49"/>
    <p:sldId id="303" r:id="rId50"/>
    <p:sldId id="304" r:id="rId51"/>
    <p:sldId id="305" r:id="rId52"/>
    <p:sldId id="306" r:id="rId53"/>
    <p:sldId id="316" r:id="rId54"/>
    <p:sldId id="341" r:id="rId55"/>
    <p:sldId id="317" r:id="rId56"/>
    <p:sldId id="318" r:id="rId57"/>
    <p:sldId id="319" r:id="rId58"/>
    <p:sldId id="320" r:id="rId59"/>
    <p:sldId id="321" r:id="rId60"/>
    <p:sldId id="322" r:id="rId61"/>
    <p:sldId id="342" r:id="rId62"/>
    <p:sldId id="324" r:id="rId63"/>
    <p:sldId id="325" r:id="rId64"/>
    <p:sldId id="326" r:id="rId65"/>
    <p:sldId id="327" r:id="rId66"/>
    <p:sldId id="32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3" autoAdjust="0"/>
    <p:restoredTop sz="81670" autoAdjust="0"/>
  </p:normalViewPr>
  <p:slideViewPr>
    <p:cSldViewPr snapToGrid="0">
      <p:cViewPr varScale="1">
        <p:scale>
          <a:sx n="136" d="100"/>
          <a:sy n="136" d="100"/>
        </p:scale>
        <p:origin x="1468" y="64"/>
      </p:cViewPr>
      <p:guideLst>
        <p:guide orient="horz" pos="2304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uclidean_spac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Euclidean space: </a:t>
            </a:r>
            <a:r>
              <a:rPr lang="en-US" dirty="0" smtClean="0">
                <a:hlinkClick r:id="rId3"/>
              </a:rPr>
              <a:t>https://en.wikipedia.org/wiki/Euclidean_space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 X1 is</a:t>
            </a:r>
            <a:r>
              <a:rPr lang="en-US" baseline="0" dirty="0" smtClean="0"/>
              <a:t> equal to X3 up to scale”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8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https://www.pexels.com/photo/arches-architecture-bar-building-305832/</a:t>
            </a:r>
          </a:p>
          <a:p>
            <a:r>
              <a:rPr lang="en-US" dirty="0" smtClean="0"/>
              <a:t>https://www.pexels.com/photo/apartment-architecture-buildings-business-425047/</a:t>
            </a:r>
          </a:p>
          <a:p>
            <a:r>
              <a:rPr lang="en-US" dirty="0" smtClean="0"/>
              <a:t>https://unsplash.com/photos/j_MgyPHGRP0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8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0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23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</a:t>
            </a:r>
            <a:r>
              <a:rPr lang="en-US" baseline="0" dirty="0" smtClean="0"/>
              <a:t> don’t know what H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 can be decomposed into </a:t>
            </a:r>
            <a:r>
              <a:rPr lang="en-US" baseline="0" dirty="0" err="1" smtClean="0"/>
              <a:t>Hp</a:t>
            </a:r>
            <a:r>
              <a:rPr lang="en-US" baseline="0" dirty="0" smtClean="0"/>
              <a:t>, HA, 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Using some features, we can recover its distortion up to similarity.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https://en.wikipedia.org/wiki/Cross_product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28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http://juliannakunstler.com/art1_2pt_ch_board.html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0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http://juliannakunstler.com/art1_2pt_ch_board.html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3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 function: Implicit function is defined as a relationship between x and y. No distinction can be made between dependent and independent variable.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word, x and y can not be separated.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 function: Here, dependent variable is expressed in terms of independent variable. In other word, x and y can be separated.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3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Theorem 2.10.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6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https://math.stackexchange.com/questions/1416726/why-is-the-matrix-product-of-2-orthogonal-matrices-also-an-orthogonal-matrix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90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https://math.stackexchange.com/questions/1416726/why-is-the-matrix-product-of-2-orthogonal-matrices-also-an-orthogonal-matrix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_produc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play.google.com/store/apps/details?id=com.potatotree.on3dcamerameasure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inhole_camera_mode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zZ3WVhgi5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5.png"/><Relationship Id="rId7" Type="http://schemas.openxmlformats.org/officeDocument/2006/relationships/image" Target="../media/image70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image" Target="../media/image7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emf"/><Relationship Id="rId7" Type="http://schemas.openxmlformats.org/officeDocument/2006/relationships/image" Target="../media/image99.png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0.png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26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purdue.edu/kak/computervision/ECE661Folder/Lecture3.pdf" TargetMode="External"/><Relationship Id="rId2" Type="http://schemas.openxmlformats.org/officeDocument/2006/relationships/hyperlink" Target="https://engineering.purdue.edu/kak/computervision/ECE661Folder/Lecture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ineering.purdue.edu/kak/computervision/ECE661Folder/" TargetMode="External"/><Relationship Id="rId5" Type="http://schemas.openxmlformats.org/officeDocument/2006/relationships/hyperlink" Target="https://engineering.purdue.edu/kak/computervision/ECE661Folder/Lecture5.pdf" TargetMode="External"/><Relationship Id="rId4" Type="http://schemas.openxmlformats.org/officeDocument/2006/relationships/hyperlink" Target="https://engineering.purdue.edu/kak/computervision/ECE661Folder/Lecture4.pdf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image" Target="../media/image1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4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0.png"/><Relationship Id="rId9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Projective Geometry &amp; </a:t>
            </a:r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2018-01-31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Points and Lines </a:t>
            </a:r>
            <a:r>
              <a:rPr lang="en-US" dirty="0"/>
              <a:t>in the Homogeneous Coordinate (HC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300" y="2455635"/>
                <a:ext cx="11639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cs typeface="Arial" pitchFamily="34" charset="0"/>
                  </a:rPr>
                  <a:t>The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lies on the line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if and only 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= 0.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455635"/>
                <a:ext cx="1163955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350" y="1190625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50" y="1190625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43750" y="1190625"/>
                <a:ext cx="41846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0" y="1190625"/>
                <a:ext cx="418465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6250" y="3429000"/>
                <a:ext cx="111950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Given any two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cs typeface="Arial" pitchFamily="34" charset="0"/>
                  </a:rPr>
                  <a:t>, the point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 of intersection of the two lines : 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3429000"/>
                <a:ext cx="11195050" cy="830997"/>
              </a:xfrm>
              <a:prstGeom prst="rect">
                <a:avLst/>
              </a:prstGeom>
              <a:blipFill>
                <a:blip r:embed="rId5"/>
                <a:stretch>
                  <a:fillRect l="-817" t="-5882" r="-218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6250" y="4951522"/>
                <a:ext cx="111950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Given any two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cs typeface="Arial" pitchFamily="34" charset="0"/>
                  </a:rPr>
                  <a:t>, the </a:t>
                </a:r>
                <a:r>
                  <a:rPr lang="en-US" sz="2400" dirty="0" smtClean="0">
                    <a:cs typeface="Arial" pitchFamily="34" charset="0"/>
                  </a:rPr>
                  <a:t>line </a:t>
                </a:r>
                <a:r>
                  <a:rPr lang="en-US" sz="2400" dirty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) </a:t>
                </a:r>
                <a:r>
                  <a:rPr lang="en-US" sz="2400" dirty="0" smtClean="0">
                    <a:cs typeface="Arial" pitchFamily="34" charset="0"/>
                  </a:rPr>
                  <a:t>that passes through the two points </a:t>
                </a:r>
                <a:r>
                  <a:rPr lang="en-US" sz="2400" dirty="0">
                    <a:cs typeface="Arial" pitchFamily="34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4951522"/>
                <a:ext cx="11195050" cy="830997"/>
              </a:xfrm>
              <a:prstGeom prst="rect">
                <a:avLst/>
              </a:prstGeom>
              <a:blipFill>
                <a:blip r:embed="rId6"/>
                <a:stretch>
                  <a:fillRect l="-817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04981" y="4158836"/>
                <a:ext cx="18054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81" y="4158836"/>
                <a:ext cx="180543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104981" y="6051985"/>
                <a:ext cx="18162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 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81" y="6051985"/>
                <a:ext cx="18162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5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 Product</a:t>
            </a:r>
            <a:endParaRPr lang="en-US" dirty="0"/>
          </a:p>
        </p:txBody>
      </p:sp>
      <p:pic>
        <p:nvPicPr>
          <p:cNvPr id="1026" name="Picture 2" descr="File:Cross product parallelogram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600200"/>
            <a:ext cx="457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20013" y="6330434"/>
            <a:ext cx="4424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en.wikipedia.org/wiki/Cross_product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83769"/>
          <a:stretch/>
        </p:blipFill>
        <p:spPr>
          <a:xfrm>
            <a:off x="5511800" y="1173163"/>
            <a:ext cx="6407140" cy="738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5201" b="45339"/>
          <a:stretch/>
        </p:blipFill>
        <p:spPr>
          <a:xfrm>
            <a:off x="5511800" y="2559050"/>
            <a:ext cx="6407140" cy="133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415" b="-875"/>
          <a:stretch/>
        </p:blipFill>
        <p:spPr>
          <a:xfrm>
            <a:off x="5511800" y="4342884"/>
            <a:ext cx="640714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4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2-2: Prove the Relationship using the Triple Scalar Identity</a:t>
            </a:r>
            <a:endParaRPr lang="en-US" dirty="0"/>
          </a:p>
        </p:txBody>
      </p:sp>
      <p:pic>
        <p:nvPicPr>
          <p:cNvPr id="6146" name="Picture 2" descr="https://upload.wikimedia.org/wikipedia/commons/thumb/b/b0/Cross_product_vector.svg/484px-Cross_product_vector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86" y="1185324"/>
            <a:ext cx="1584325" cy="22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69050" y="1290587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Cross product</a:t>
            </a:r>
          </a:p>
        </p:txBody>
      </p:sp>
      <p:pic>
        <p:nvPicPr>
          <p:cNvPr id="6148" name="Picture 4" descr="Image result for dot produ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76" y="1521421"/>
            <a:ext cx="507682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077" y="1290588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1976" y="4998306"/>
                <a:ext cx="46873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𝒃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𝒃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𝒃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76" y="4998306"/>
                <a:ext cx="46873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95631" y="4095714"/>
                <a:ext cx="22918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631" y="4095714"/>
                <a:ext cx="22918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95218" y="4904856"/>
                <a:ext cx="49739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218" y="4904856"/>
                <a:ext cx="49739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04639" y="5873858"/>
                <a:ext cx="1855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639" y="5873858"/>
                <a:ext cx="18558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8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Quiz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29" y="3523538"/>
            <a:ext cx="11172321" cy="2121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29" y="1454150"/>
            <a:ext cx="87820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2-1 &amp; 2-2: Visualization of Points and Lines in the Homogeneous Coordinate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757035" y="2099190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35" y="2099190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63807" y="2717917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07" y="2717917"/>
                <a:ext cx="347345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477135" y="4985178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35" y="4985178"/>
                <a:ext cx="34734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88213" y="3856451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213" y="3856451"/>
                <a:ext cx="347345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3844723" y="1911350"/>
            <a:ext cx="4495653" cy="30607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92549" y="2260600"/>
            <a:ext cx="1424857" cy="116646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049348" y="3405188"/>
            <a:ext cx="91846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534514" y="4619922"/>
            <a:ext cx="4578229" cy="734537"/>
          </a:xfrm>
          <a:prstGeom prst="line">
            <a:avLst/>
          </a:prstGeom>
          <a:ln w="381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6" idx="4"/>
          </p:cNvCxnSpPr>
          <p:nvPr/>
        </p:nvCxnSpPr>
        <p:spPr>
          <a:xfrm flipV="1">
            <a:off x="5666761" y="3481388"/>
            <a:ext cx="428510" cy="1449683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667359" y="1171012"/>
            <a:ext cx="3788426" cy="2211809"/>
          </a:xfrm>
          <a:prstGeom prst="line">
            <a:avLst/>
          </a:prstGeom>
          <a:ln w="381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25869" y="2388267"/>
            <a:ext cx="3172656" cy="215998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749502" y="4464640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5881016" y="3995694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482150" y="3024144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7081167" y="2542528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3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2-2: Ideal Points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57830" y="17146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30" y="1714613"/>
                <a:ext cx="1854200" cy="1066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81715" y="1363158"/>
                <a:ext cx="3387090" cy="107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715" y="1363158"/>
                <a:ext cx="3387090" cy="1076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88880" y="3656122"/>
            <a:ext cx="5110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The point approach to infinity is along a specific direction and the direction being controlled by the value of u and 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1830" y="41022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" y="4102213"/>
                <a:ext cx="185420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56230" y="4458156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 smtClean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) </a:t>
                </a:r>
                <a:r>
                  <a:rPr lang="en-US" sz="2800" dirty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230" y="4458156"/>
                <a:ext cx="3473450" cy="430887"/>
              </a:xfrm>
              <a:prstGeom prst="rect">
                <a:avLst/>
              </a:prstGeom>
              <a:blipFill>
                <a:blip r:embed="rId7"/>
                <a:stretch>
                  <a:fillRect l="-6327" t="-28169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54150" y="5746430"/>
                <a:ext cx="50025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 smtClean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) when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8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150" y="5746430"/>
                <a:ext cx="5002530" cy="430887"/>
              </a:xfrm>
              <a:prstGeom prst="rect">
                <a:avLst/>
              </a:prstGeom>
              <a:blipFill>
                <a:blip r:embed="rId8"/>
                <a:stretch>
                  <a:fillRect l="-4390" t="-28571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388880" y="2753264"/>
            <a:ext cx="511097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Ideal points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28000" y="5432644"/>
            <a:ext cx="343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Mathematically!!!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3450" y="6069974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Valid the point and line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407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2-3: Vanishing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7830" y="1714613"/>
                <a:ext cx="1854200" cy="10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30" y="1714613"/>
                <a:ext cx="1854200" cy="1097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44310" y="1764755"/>
                <a:ext cx="4704080" cy="143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  <a:p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310" y="1764755"/>
                <a:ext cx="4704080" cy="1438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3560" y="4299856"/>
                <a:ext cx="4704080" cy="143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  <a:p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60" y="4299856"/>
                <a:ext cx="4704080" cy="14383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649475" y="4276973"/>
                <a:ext cx="5110970" cy="1143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b="1" dirty="0" smtClean="0">
                    <a:solidFill>
                      <a:srgbClr val="FF0000"/>
                    </a:solidFill>
                    <a:cs typeface="Arial" pitchFamily="34" charset="0"/>
                  </a:rPr>
                  <a:t>The camera image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  <a:cs typeface="Arial" pitchFamily="34" charset="0"/>
                  </a:rPr>
                  <a:t> line is called the vanishing line.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75" y="4276973"/>
                <a:ext cx="5110970" cy="1143070"/>
              </a:xfrm>
              <a:prstGeom prst="rect">
                <a:avLst/>
              </a:prstGeom>
              <a:blipFill>
                <a:blip r:embed="rId7"/>
                <a:stretch>
                  <a:fillRect l="-1909" r="-179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42305" y="5686644"/>
            <a:ext cx="34310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Line at infinity</a:t>
            </a:r>
          </a:p>
        </p:txBody>
      </p:sp>
    </p:spTree>
    <p:extLst>
      <p:ext uri="{BB962C8B-B14F-4D97-AF65-F5344CB8AC3E}">
        <p14:creationId xmlns:p14="http://schemas.microsoft.com/office/powerpoint/2010/main" val="25924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Vanishing Point and Line</a:t>
            </a:r>
            <a:endParaRPr lang="en-US" dirty="0"/>
          </a:p>
        </p:txBody>
      </p:sp>
      <p:pic>
        <p:nvPicPr>
          <p:cNvPr id="2050" name="Picture 2" descr="Image result for vanishing point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047875"/>
            <a:ext cx="5343525" cy="400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anishing line image 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2708275"/>
            <a:ext cx="5543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33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All Parallel Lines Meet at One Point?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444" r="24775" b="59581"/>
          <a:stretch/>
        </p:blipFill>
        <p:spPr>
          <a:xfrm>
            <a:off x="543982" y="1232363"/>
            <a:ext cx="4906894" cy="2293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4" t="40948" r="45699" b="1159"/>
          <a:stretch/>
        </p:blipFill>
        <p:spPr>
          <a:xfrm>
            <a:off x="6530374" y="906849"/>
            <a:ext cx="4832352" cy="2944566"/>
          </a:xfrm>
          <a:prstGeom prst="rect">
            <a:avLst/>
          </a:prstGeom>
        </p:spPr>
      </p:pic>
      <p:pic>
        <p:nvPicPr>
          <p:cNvPr id="6" name="Picture 2" descr="grid in 2 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518" y="3742847"/>
            <a:ext cx="4028215" cy="31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68690" y="3757774"/>
            <a:ext cx="192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Vanishing line</a:t>
            </a:r>
          </a:p>
        </p:txBody>
      </p:sp>
    </p:spTree>
    <p:extLst>
      <p:ext uri="{BB962C8B-B14F-4D97-AF65-F5344CB8AC3E}">
        <p14:creationId xmlns:p14="http://schemas.microsoft.com/office/powerpoint/2010/main" val="3138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2-3: Conic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81" y="1447800"/>
            <a:ext cx="5986919" cy="4775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383" b="41153"/>
          <a:stretch/>
        </p:blipFill>
        <p:spPr>
          <a:xfrm>
            <a:off x="241300" y="1311562"/>
            <a:ext cx="5828665" cy="2447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400" y="4326832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𝑐𝑦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4326832"/>
                <a:ext cx="562864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73741" y="5267573"/>
            <a:ext cx="596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A conic has five degrees of freedom in general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2151" y="6099653"/>
            <a:ext cx="59690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u="sng" dirty="0" smtClean="0">
                <a:solidFill>
                  <a:srgbClr val="FF0000"/>
                </a:solidFill>
                <a:cs typeface="Arial" pitchFamily="34" charset="0"/>
              </a:rPr>
              <a:t>x and y can be represented by the conic equation</a:t>
            </a:r>
          </a:p>
        </p:txBody>
      </p:sp>
    </p:spTree>
    <p:extLst>
      <p:ext uri="{BB962C8B-B14F-4D97-AF65-F5344CB8AC3E}">
        <p14:creationId xmlns:p14="http://schemas.microsoft.com/office/powerpoint/2010/main" val="125781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 3D-CameraMeasure App</a:t>
            </a:r>
            <a:endParaRPr lang="en-US" dirty="0"/>
          </a:p>
        </p:txBody>
      </p:sp>
      <p:pic>
        <p:nvPicPr>
          <p:cNvPr id="3" name="ON 3D-CameraMeasure (Measure everything with your android camera!!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3221" y="1063942"/>
            <a:ext cx="8994457" cy="5055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6334780"/>
            <a:ext cx="9738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Android: </a:t>
            </a:r>
            <a:r>
              <a:rPr lang="en-US" sz="1400" dirty="0">
                <a:hlinkClick r:id="rId5"/>
              </a:rPr>
              <a:t>https://play.google.com/store/apps/details?id=com.potatotree.on3dcamerameasure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39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2-3: </a:t>
            </a:r>
            <a:r>
              <a:rPr lang="en-US" dirty="0" smtClean="0"/>
              <a:t>Conics in HC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9400" y="1910120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𝑏𝑥𝑦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1910120"/>
                <a:ext cx="562864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31100" y="1914327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8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100" y="1914327"/>
                <a:ext cx="5628640" cy="430887"/>
              </a:xfrm>
              <a:prstGeom prst="rect">
                <a:avLst/>
              </a:prstGeom>
              <a:blipFill>
                <a:blip r:embed="rId3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79970" y="4687097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8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ℍℂ</m:t>
                    </m:r>
                  </m:oMath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70" y="4687097"/>
                <a:ext cx="5628640" cy="430887"/>
              </a:xfrm>
              <a:prstGeom prst="rect">
                <a:avLst/>
              </a:prstGeom>
              <a:blipFill>
                <a:blip r:embed="rId4"/>
                <a:stretch>
                  <a:fillRect t="-23944" b="-49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9400" y="3727463"/>
                <a:ext cx="7514590" cy="3130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endParaRPr lang="en-US" sz="28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8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3727463"/>
                <a:ext cx="7514590" cy="3130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7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2-3: </a:t>
            </a:r>
            <a:r>
              <a:rPr lang="en-US" dirty="0" smtClean="0"/>
              <a:t>Conic in HC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04890" y="2176488"/>
                <a:ext cx="56286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0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ℍℂ</m:t>
                    </m:r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890" y="2176488"/>
                <a:ext cx="5628640" cy="307777"/>
              </a:xfrm>
              <a:prstGeom prst="rect">
                <a:avLst/>
              </a:prstGeom>
              <a:blipFill>
                <a:blip r:embed="rId2"/>
                <a:stretch>
                  <a:fillRect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6560" y="1865859"/>
                <a:ext cx="6111240" cy="1236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pPr algn="ctr"/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 algn="ctr"/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" y="1865859"/>
                <a:ext cx="6111240" cy="1236813"/>
              </a:xfrm>
              <a:prstGeom prst="rect">
                <a:avLst/>
              </a:prstGeom>
              <a:blipFill>
                <a:blip r:embed="rId3"/>
                <a:stretch>
                  <a:fillRect l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8040" y="3921328"/>
                <a:ext cx="6111240" cy="978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40" y="3921328"/>
                <a:ext cx="6111240" cy="978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56246" y="5411434"/>
                <a:ext cx="14751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46" y="5411434"/>
                <a:ext cx="147514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623639" y="3816409"/>
                <a:ext cx="2454326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639" y="3816409"/>
                <a:ext cx="2454326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04890" y="5267573"/>
                <a:ext cx="59637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u="sng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C</m:t>
                    </m:r>
                    <m:r>
                      <a:rPr lang="en-US" sz="24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u="sng" dirty="0">
                    <a:cs typeface="Arial" pitchFamily="34" charset="0"/>
                  </a:rPr>
                  <a:t>i</a:t>
                </a:r>
                <a:r>
                  <a:rPr lang="en-US" sz="2400" u="sng" dirty="0" smtClean="0">
                    <a:cs typeface="Arial" pitchFamily="34" charset="0"/>
                  </a:rPr>
                  <a:t>s the HC representation of a conic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890" y="5267573"/>
                <a:ext cx="5963781" cy="646331"/>
              </a:xfrm>
              <a:prstGeom prst="rect">
                <a:avLst/>
              </a:prstGeom>
              <a:blipFill>
                <a:blip r:embed="rId7"/>
                <a:stretch>
                  <a:fillRect b="-1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3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2-4: Conic Property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3741" y="1203573"/>
            <a:ext cx="1184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The HC representation of a conic gives us compact formulas for the </a:t>
            </a:r>
            <a:r>
              <a:rPr lang="en-US" sz="2400" dirty="0" smtClean="0">
                <a:solidFill>
                  <a:srgbClr val="FF0000"/>
                </a:solidFill>
                <a:cs typeface="Arial" pitchFamily="34" charset="0"/>
              </a:rPr>
              <a:t>tangent lines </a:t>
            </a:r>
            <a:r>
              <a:rPr lang="en-US" sz="2400" dirty="0" smtClean="0">
                <a:cs typeface="Arial" pitchFamily="34" charset="0"/>
              </a:rPr>
              <a:t>to a conic.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27596" y="2312634"/>
                <a:ext cx="23800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596" y="2312634"/>
                <a:ext cx="238007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810846" y="2312634"/>
                <a:ext cx="12754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846" y="2312634"/>
                <a:ext cx="12754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08" y="3486149"/>
            <a:ext cx="5100511" cy="28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0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2-4: </a:t>
            </a:r>
            <a:r>
              <a:rPr lang="en-US" dirty="0" smtClean="0"/>
              <a:t>Dual Conic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04148" y="4423916"/>
                <a:ext cx="215442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148" y="4423916"/>
                <a:ext cx="215442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253230" y="4219075"/>
                <a:ext cx="5757751" cy="23433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36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3600" b="1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230" y="4219075"/>
                <a:ext cx="5757751" cy="2343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04124" y="5390774"/>
                <a:ext cx="11256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124" y="5390774"/>
                <a:ext cx="11256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80931" y="5390774"/>
                <a:ext cx="10711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931" y="5390774"/>
                <a:ext cx="10711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://www.robots.ox.ac.uk/~vgg/hzbook/hzbook2/WebPage/pngfiles/projgeomfigs-raw_coni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44" y="1478349"/>
            <a:ext cx="3141173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robots.ox.ac.uk/~vgg/hzbook/hzbook2/WebPage/pngfiles/projgeomfigs-line_coni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49" y="1478350"/>
            <a:ext cx="3141173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27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2-4: </a:t>
            </a:r>
            <a:r>
              <a:rPr lang="en-US" dirty="0" smtClean="0"/>
              <a:t>Degenerate Conic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150" t="49729" r="26304" b="4398"/>
          <a:stretch/>
        </p:blipFill>
        <p:spPr>
          <a:xfrm>
            <a:off x="457200" y="1301749"/>
            <a:ext cx="3213100" cy="499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581996" y="1722084"/>
                <a:ext cx="379695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996" y="1722084"/>
                <a:ext cx="37969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65650" y="2403969"/>
            <a:ext cx="605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Two lines constitute a degenerate conic.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92971" y="3439971"/>
                <a:ext cx="59750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1" y="3439971"/>
                <a:ext cx="59750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92971" y="5716521"/>
                <a:ext cx="59750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y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1" y="5716521"/>
                <a:ext cx="59750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565650" y="4671230"/>
            <a:ext cx="605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Two lines constitute a degenerate </a:t>
            </a:r>
            <a:r>
              <a:rPr lang="en-US" sz="2400" b="1" u="sng" dirty="0" smtClean="0">
                <a:cs typeface="Arial" pitchFamily="34" charset="0"/>
              </a:rPr>
              <a:t>line conic</a:t>
            </a:r>
            <a:r>
              <a:rPr lang="en-US" sz="2400" dirty="0" smtClean="0">
                <a:cs typeface="Arial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81325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Previous Lecture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31"/>
          <a:stretch/>
        </p:blipFill>
        <p:spPr>
          <a:xfrm>
            <a:off x="241299" y="1664447"/>
            <a:ext cx="5614925" cy="34275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9"/>
          <a:stretch/>
        </p:blipFill>
        <p:spPr>
          <a:xfrm>
            <a:off x="6096000" y="1664447"/>
            <a:ext cx="5541241" cy="38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3800"/>
            <a:ext cx="11899900" cy="1428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81" y="2622725"/>
            <a:ext cx="7259638" cy="40163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21650" y="4394200"/>
            <a:ext cx="71120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195685"/>
                <a:ext cx="1129665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cs typeface="Arial" pitchFamily="34" charset="0"/>
                  </a:rPr>
                  <a:t>1. An </a:t>
                </a:r>
                <a:r>
                  <a:rPr lang="en-US" sz="2400" dirty="0">
                    <a:cs typeface="Arial" pitchFamily="34" charset="0"/>
                  </a:rPr>
                  <a:t>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cs typeface="Arial" pitchFamily="34" charset="0"/>
                      </a:rPr>
                      <m:t>in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.</a:t>
                </a:r>
              </a:p>
              <a:p>
                <a:pPr algn="just"/>
                <a:endParaRPr lang="en-US" sz="2400" dirty="0">
                  <a:cs typeface="Arial" pitchFamily="34" charset="0"/>
                </a:endParaRPr>
              </a:p>
              <a:p>
                <a:pPr algn="just"/>
                <a:endParaRPr lang="en-US" sz="2400" dirty="0" smtClean="0">
                  <a:cs typeface="Arial" pitchFamily="34" charset="0"/>
                </a:endParaRPr>
              </a:p>
              <a:p>
                <a:pPr algn="just"/>
                <a:r>
                  <a:rPr lang="en-US" sz="2400" dirty="0" smtClean="0">
                    <a:cs typeface="Arial" pitchFamily="34" charset="0"/>
                  </a:rPr>
                  <a:t>2. Line equation,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𝑎𝑥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,  </a:t>
                </a:r>
                <a:r>
                  <a:rPr lang="en-US" sz="2400" dirty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is represented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cs typeface="Arial" pitchFamily="34" charset="0"/>
                      </a:rPr>
                      <m:t>l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in the homogeneous coordinate. </a:t>
                </a:r>
                <a:endParaRPr lang="en-US" sz="2400" dirty="0">
                  <a:cs typeface="Arial" pitchFamily="34" charset="0"/>
                </a:endParaRPr>
              </a:p>
              <a:p>
                <a:pPr algn="just"/>
                <a:r>
                  <a:rPr lang="en-US" sz="2400" dirty="0">
                    <a:cs typeface="Arial" pitchFamily="34" charset="0"/>
                  </a:rPr>
                  <a:t> </a:t>
                </a:r>
              </a:p>
              <a:p>
                <a:pPr algn="just"/>
                <a:endParaRPr lang="en-US" sz="2400" dirty="0">
                  <a:cs typeface="Arial" pitchFamily="34" charset="0"/>
                </a:endParaRPr>
              </a:p>
              <a:p>
                <a:pPr algn="just"/>
                <a:r>
                  <a:rPr lang="en-US" sz="2400" dirty="0" smtClean="0">
                    <a:cs typeface="Arial" pitchFamily="34" charset="0"/>
                  </a:rPr>
                  <a:t>3. A conic,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𝑏𝑥𝑦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𝑐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𝑑𝑥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𝑒𝑦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,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become a 3x3 matrix,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C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, in the homogeneous coordinate, 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95685"/>
                <a:ext cx="11296650" cy="3785652"/>
              </a:xfrm>
              <a:prstGeom prst="rect">
                <a:avLst/>
              </a:prstGeom>
              <a:blipFill>
                <a:blip r:embed="rId2"/>
                <a:stretch>
                  <a:fillRect l="-863" t="-1288" r="-809" b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604338" y="5051186"/>
                <a:ext cx="315231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38" y="5051186"/>
                <a:ext cx="3152311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3: World 2D: Projective Transformations and Transformation Groups</a:t>
            </a:r>
          </a:p>
        </p:txBody>
      </p:sp>
    </p:spTree>
    <p:extLst>
      <p:ext uri="{BB962C8B-B14F-4D97-AF65-F5344CB8AC3E}">
        <p14:creationId xmlns:p14="http://schemas.microsoft.com/office/powerpoint/2010/main" val="178156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Pinhole Camera Model</a:t>
            </a:r>
            <a:endParaRPr lang="en-US" dirty="0"/>
          </a:p>
        </p:txBody>
      </p:sp>
      <p:pic>
        <p:nvPicPr>
          <p:cNvPr id="4098" name="Picture 2" descr="Image result for pinhole camera mod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042106"/>
            <a:ext cx="3832225" cy="26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inhole camera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4" y="1443037"/>
            <a:ext cx="6543675" cy="46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1114" y="6362184"/>
            <a:ext cx="529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en.wikipedia.org/wiki/Pinhole_camera_model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Microsoft Lens</a:t>
            </a:r>
            <a:endParaRPr lang="en-US" dirty="0"/>
          </a:p>
        </p:txBody>
      </p:sp>
      <p:pic>
        <p:nvPicPr>
          <p:cNvPr id="4" name="jzZ3WVhgi5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8110" y="1063942"/>
            <a:ext cx="898956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1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3-1: Projective Transformation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195685"/>
            <a:ext cx="11296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A </a:t>
            </a: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planar</a:t>
            </a:r>
            <a:r>
              <a:rPr lang="en-US" sz="2400" dirty="0" smtClean="0">
                <a:cs typeface="Arial" pitchFamily="34" charset="0"/>
              </a:rPr>
              <a:t> projective transformation (</a:t>
            </a:r>
            <a:r>
              <a:rPr lang="en-US" sz="2400" dirty="0" err="1" smtClean="0">
                <a:cs typeface="Arial" pitchFamily="34" charset="0"/>
              </a:rPr>
              <a:t>homography</a:t>
            </a:r>
            <a:r>
              <a:rPr lang="en-US" sz="2400" dirty="0" smtClean="0">
                <a:cs typeface="Arial" pitchFamily="34" charset="0"/>
              </a:rPr>
              <a:t>) is a </a:t>
            </a:r>
            <a:r>
              <a:rPr lang="en-US" sz="2400" b="1" u="sng" dirty="0" smtClean="0">
                <a:cs typeface="Arial" pitchFamily="34" charset="0"/>
              </a:rPr>
              <a:t>linear</a:t>
            </a:r>
            <a:r>
              <a:rPr lang="en-US" sz="2400" dirty="0" smtClean="0">
                <a:cs typeface="Arial" pitchFamily="34" charset="0"/>
              </a:rPr>
              <a:t> transformation on homogeneous 3-vectors, the transformation being represented by a </a:t>
            </a:r>
            <a:r>
              <a:rPr lang="en-US" sz="2400" b="1" u="sng" dirty="0" smtClean="0">
                <a:cs typeface="Arial" pitchFamily="34" charset="0"/>
              </a:rPr>
              <a:t>non-singular</a:t>
            </a:r>
            <a:r>
              <a:rPr lang="en-US" sz="2400" dirty="0" smtClean="0">
                <a:cs typeface="Arial" pitchFamily="34" charset="0"/>
              </a:rPr>
              <a:t> 3x3 matrix H, as in </a:t>
            </a:r>
            <a:endParaRPr lang="en-US" sz="2400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467776" y="3203275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76" y="3203275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7" y="2755694"/>
            <a:ext cx="5443737" cy="3130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015586" y="4907909"/>
                <a:ext cx="13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586" y="4907909"/>
                <a:ext cx="13989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4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3-1: Projective </a:t>
            </a:r>
            <a:r>
              <a:rPr lang="en-US" dirty="0" smtClean="0"/>
              <a:t>Transformation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41314" y="1461564"/>
                <a:ext cx="6127167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In planar perspective transformation, all rays that join a scene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with its corresponding image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’ must pass through the same point that is referred to as the center of projection or the focal center. </a:t>
                </a:r>
                <a:r>
                  <a:rPr lang="en-US" sz="2400" u="sng" dirty="0" smtClean="0">
                    <a:solidFill>
                      <a:srgbClr val="FF0000"/>
                    </a:solidFill>
                    <a:cs typeface="Arial" pitchFamily="34" charset="0"/>
                  </a:rPr>
                  <a:t>Obviously , an image formed with a planar perspective transformation will, in general, </a:t>
                </a:r>
                <a:r>
                  <a:rPr lang="en-US" sz="2400" u="sng" dirty="0" smtClean="0">
                    <a:solidFill>
                      <a:schemeClr val="tx2"/>
                    </a:solidFill>
                    <a:cs typeface="Arial" pitchFamily="34" charset="0"/>
                  </a:rPr>
                  <a:t>suffer from distortions including projective, affine, and similarity.</a:t>
                </a:r>
                <a:endParaRPr lang="en-US" sz="2400" u="sng" dirty="0">
                  <a:solidFill>
                    <a:schemeClr val="tx2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314" y="1461564"/>
                <a:ext cx="6127167" cy="5078313"/>
              </a:xfrm>
              <a:prstGeom prst="rect">
                <a:avLst/>
              </a:prstGeom>
              <a:blipFill>
                <a:blip r:embed="rId2"/>
                <a:stretch>
                  <a:fillRect l="-1493" r="-1592" b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290"/>
            <a:ext cx="5443737" cy="31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3-1: Property of a </a:t>
            </a:r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1300" y="1195685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It always maps a straight line to a straight line.</a:t>
            </a:r>
            <a:endParaRPr lang="en-US" sz="2400" b="1" u="sng" dirty="0">
              <a:solidFill>
                <a:srgbClr val="FF0000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2261" y="1946256"/>
                <a:ext cx="13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1946256"/>
                <a:ext cx="13989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2261" y="2644756"/>
                <a:ext cx="43465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2644756"/>
                <a:ext cx="434657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61385" y="2705716"/>
                <a:ext cx="11757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85" y="2705716"/>
                <a:ext cx="11757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975705" y="2705716"/>
                <a:ext cx="13779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′=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705" y="2705716"/>
                <a:ext cx="13779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41300" y="369371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Conics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2261" y="4746606"/>
                <a:ext cx="14751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4746606"/>
                <a:ext cx="14751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132662" y="4400729"/>
                <a:ext cx="2895473" cy="3353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𝟏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′)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b="1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′⊺</m:t>
                          </m:r>
                        </m:sup>
                      </m:sSup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′⊺</m:t>
                          </m:r>
                        </m:sup>
                      </m:sSup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662" y="4400729"/>
                <a:ext cx="2895473" cy="33532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15973" y="4530978"/>
                <a:ext cx="10166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973" y="4530978"/>
                <a:ext cx="101668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4889500" y="5156200"/>
            <a:ext cx="1333500" cy="628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3-2: Hierarchy of Transformation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10734" y="154408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Projective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0734" y="280084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Affine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0734" y="4054879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Similarity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0734" y="5369751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Euclidean group</a:t>
            </a:r>
            <a:endParaRPr lang="en-US" sz="2400" dirty="0">
              <a:cs typeface="Arial" pitchFamily="34" charset="0"/>
            </a:endParaRPr>
          </a:p>
        </p:txBody>
      </p:sp>
      <p:cxnSp>
        <p:nvCxnSpPr>
          <p:cNvPr id="12" name="Straight Arrow Connector 11"/>
          <p:cNvCxnSpPr>
            <a:stCxn id="7" idx="0"/>
            <a:endCxn id="8" idx="4"/>
          </p:cNvCxnSpPr>
          <p:nvPr/>
        </p:nvCxnSpPr>
        <p:spPr>
          <a:xfrm flipV="1">
            <a:off x="770467" y="4383077"/>
            <a:ext cx="0" cy="1120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</p:cNvCxnSpPr>
          <p:nvPr/>
        </p:nvCxnSpPr>
        <p:spPr>
          <a:xfrm flipV="1">
            <a:off x="770467" y="3126739"/>
            <a:ext cx="0" cy="10616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70467" y="1811750"/>
            <a:ext cx="0" cy="1120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73100" y="5503333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3100" y="4188344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3100" y="2932006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3100" y="1626291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10734" y="4712372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734" y="339738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0734" y="212617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77784" y="1759408"/>
            <a:ext cx="775546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(correct) A similarity transform is an affine transform.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 smtClean="0">
                <a:cs typeface="Arial" pitchFamily="34" charset="0"/>
              </a:rPr>
              <a:t>(incorrect) </a:t>
            </a:r>
            <a:r>
              <a:rPr lang="en-US" sz="2400" strike="sngStrike" dirty="0" smtClean="0">
                <a:cs typeface="Arial" pitchFamily="34" charset="0"/>
              </a:rPr>
              <a:t> A projective </a:t>
            </a:r>
            <a:r>
              <a:rPr lang="en-US" sz="2400" strike="sngStrike" dirty="0">
                <a:cs typeface="Arial" pitchFamily="34" charset="0"/>
              </a:rPr>
              <a:t>transform is an affine transform.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>
                <a:cs typeface="Arial" pitchFamily="34" charset="0"/>
              </a:rPr>
              <a:t>(correct) An </a:t>
            </a:r>
            <a:r>
              <a:rPr lang="en-US" sz="2400" dirty="0" smtClean="0">
                <a:cs typeface="Arial" pitchFamily="34" charset="0"/>
              </a:rPr>
              <a:t>Euclidean </a:t>
            </a:r>
            <a:r>
              <a:rPr lang="en-US" sz="2400" dirty="0">
                <a:cs typeface="Arial" pitchFamily="34" charset="0"/>
              </a:rPr>
              <a:t>transform is an affine transform</a:t>
            </a:r>
            <a:r>
              <a:rPr lang="en-US" sz="2400" dirty="0" smtClean="0">
                <a:cs typeface="Arial" pitchFamily="34" charset="0"/>
              </a:rPr>
              <a:t>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>
                <a:cs typeface="Arial" pitchFamily="34" charset="0"/>
              </a:rPr>
              <a:t>(correct) An </a:t>
            </a:r>
            <a:r>
              <a:rPr lang="en-US" sz="2400" dirty="0" smtClean="0">
                <a:cs typeface="Arial" pitchFamily="34" charset="0"/>
              </a:rPr>
              <a:t>affine transform is an projective transform. 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>
                <a:cs typeface="Arial" pitchFamily="34" charset="0"/>
              </a:rPr>
              <a:t>(incorrect) </a:t>
            </a:r>
            <a:r>
              <a:rPr lang="en-US" sz="2400" strike="sngStrike" dirty="0" smtClean="0">
                <a:cs typeface="Arial" pitchFamily="34" charset="0"/>
              </a:rPr>
              <a:t>An similarity transform is an Euclidean transform.</a:t>
            </a:r>
            <a:endParaRPr lang="en-US" sz="2400" strike="sngStrike" dirty="0">
              <a:cs typeface="Arial" pitchFamily="34" charset="0"/>
            </a:endParaRPr>
          </a:p>
          <a:p>
            <a:pPr algn="just"/>
            <a:endParaRPr lang="en-US" sz="2400" dirty="0">
              <a:cs typeface="Arial" pitchFamily="34" charset="0"/>
            </a:endParaRPr>
          </a:p>
        </p:txBody>
      </p:sp>
      <p:sp>
        <p:nvSpPr>
          <p:cNvPr id="11" name="AutoShape 2" descr="Image result for yes or no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Image result for yes or no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</a:t>
            </a:r>
            <a:r>
              <a:rPr lang="en-US" dirty="0"/>
              <a:t>Geometric Transformation (Euclidean Transformation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381799"/>
            <a:ext cx="6566958" cy="3662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51701" y="167128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1" y="1671281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251701" y="3762548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1" y="3762548"/>
                <a:ext cx="449453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64933" y="5406104"/>
                <a:ext cx="541909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5406104"/>
                <a:ext cx="541909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Rigid body motions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93119" y="2882716"/>
                <a:ext cx="1710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19" y="2882716"/>
                <a:ext cx="171072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56241" y="4701794"/>
                <a:ext cx="13844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241" y="4701794"/>
                <a:ext cx="138448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93119" y="5785182"/>
                <a:ext cx="19303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19" y="5785182"/>
                <a:ext cx="193033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8950406" y="5547788"/>
            <a:ext cx="2437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See tutorials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3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79" y="1057234"/>
            <a:ext cx="4874939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22" y="1057234"/>
            <a:ext cx="487493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20" y="3947229"/>
            <a:ext cx="4874939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06684" y="3181334"/>
            <a:ext cx="1729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Translation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88402" y="6159484"/>
            <a:ext cx="1729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Rotation</a:t>
            </a:r>
            <a:endParaRPr lang="en-US" sz="2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7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</a:t>
            </a:r>
            <a:r>
              <a:rPr lang="en-US" dirty="0"/>
              <a:t>Geometric Transformation </a:t>
            </a:r>
            <a:r>
              <a:rPr lang="en-US" dirty="0" smtClean="0"/>
              <a:t>(Similarity </a:t>
            </a:r>
            <a:r>
              <a:rPr lang="en-US" dirty="0"/>
              <a:t>Transformation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Preserve angles and ratios of lengths =&gt; Preserve “shape”  (isotropic scale)</a:t>
            </a:r>
            <a:endParaRPr lang="en-US" sz="2400" b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87" y="1382183"/>
            <a:ext cx="3905779" cy="3905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94501" y="167128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01" y="1671281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01266" y="4510754"/>
                <a:ext cx="6621357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66" y="4510754"/>
                <a:ext cx="6621357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973791" y="5438658"/>
                <a:ext cx="2109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𝒔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91" y="5438658"/>
                <a:ext cx="21098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601156" y="6031869"/>
            <a:ext cx="2437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See tutorials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18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79" y="1057234"/>
            <a:ext cx="4874939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1" y="3479718"/>
            <a:ext cx="4874939" cy="2743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60202" y="5626084"/>
            <a:ext cx="1729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Scale</a:t>
            </a:r>
            <a:endParaRPr lang="en-US" sz="2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4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3-3 &amp; 3-4</a:t>
            </a:r>
            <a:r>
              <a:rPr lang="en-US" dirty="0"/>
              <a:t>: Geometric Transformation </a:t>
            </a:r>
            <a:r>
              <a:rPr lang="en-US" dirty="0" smtClean="0"/>
              <a:t>(Affine </a:t>
            </a:r>
            <a:r>
              <a:rPr lang="en-US" dirty="0"/>
              <a:t>Transformation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Keep parallel lines parallel.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69951" y="2222822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1" y="2222822"/>
                <a:ext cx="4494530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9951" y="4295478"/>
                <a:ext cx="4494530" cy="749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1" y="4295478"/>
                <a:ext cx="4494530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7036067" y="1915427"/>
            <a:ext cx="1183908" cy="1183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315072" y="2213195"/>
            <a:ext cx="1183908" cy="7026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37683" y="4670292"/>
            <a:ext cx="2435192" cy="979805"/>
          </a:xfrm>
          <a:custGeom>
            <a:avLst/>
            <a:gdLst>
              <a:gd name="connsiteX0" fmla="*/ 0 w 2290813"/>
              <a:gd name="connsiteY0" fmla="*/ 0 h 1258870"/>
              <a:gd name="connsiteX1" fmla="*/ 2290813 w 2290813"/>
              <a:gd name="connsiteY1" fmla="*/ 0 h 1258870"/>
              <a:gd name="connsiteX2" fmla="*/ 2290813 w 2290813"/>
              <a:gd name="connsiteY2" fmla="*/ 1258870 h 1258870"/>
              <a:gd name="connsiteX3" fmla="*/ 0 w 2290813"/>
              <a:gd name="connsiteY3" fmla="*/ 1258870 h 1258870"/>
              <a:gd name="connsiteX4" fmla="*/ 0 w 2290813"/>
              <a:gd name="connsiteY4" fmla="*/ 0 h 1258870"/>
              <a:gd name="connsiteX0" fmla="*/ 972151 w 2290813"/>
              <a:gd name="connsiteY0" fmla="*/ 0 h 1268496"/>
              <a:gd name="connsiteX1" fmla="*/ 2290813 w 2290813"/>
              <a:gd name="connsiteY1" fmla="*/ 9626 h 1268496"/>
              <a:gd name="connsiteX2" fmla="*/ 2290813 w 2290813"/>
              <a:gd name="connsiteY2" fmla="*/ 1268496 h 1268496"/>
              <a:gd name="connsiteX3" fmla="*/ 0 w 2290813"/>
              <a:gd name="connsiteY3" fmla="*/ 1268496 h 1268496"/>
              <a:gd name="connsiteX4" fmla="*/ 972151 w 2290813"/>
              <a:gd name="connsiteY4" fmla="*/ 0 h 1268496"/>
              <a:gd name="connsiteX0" fmla="*/ 972151 w 3185963"/>
              <a:gd name="connsiteY0" fmla="*/ 19250 h 1287746"/>
              <a:gd name="connsiteX1" fmla="*/ 3185963 w 3185963"/>
              <a:gd name="connsiteY1" fmla="*/ 0 h 1287746"/>
              <a:gd name="connsiteX2" fmla="*/ 2290813 w 3185963"/>
              <a:gd name="connsiteY2" fmla="*/ 1287746 h 1287746"/>
              <a:gd name="connsiteX3" fmla="*/ 0 w 3185963"/>
              <a:gd name="connsiteY3" fmla="*/ 1287746 h 1287746"/>
              <a:gd name="connsiteX4" fmla="*/ 972151 w 3185963"/>
              <a:gd name="connsiteY4" fmla="*/ 19250 h 1287746"/>
              <a:gd name="connsiteX0" fmla="*/ 972151 w 3224464"/>
              <a:gd name="connsiteY0" fmla="*/ 28875 h 1297371"/>
              <a:gd name="connsiteX1" fmla="*/ 3224464 w 3224464"/>
              <a:gd name="connsiteY1" fmla="*/ 0 h 1297371"/>
              <a:gd name="connsiteX2" fmla="*/ 2290813 w 3224464"/>
              <a:gd name="connsiteY2" fmla="*/ 1297371 h 1297371"/>
              <a:gd name="connsiteX3" fmla="*/ 0 w 3224464"/>
              <a:gd name="connsiteY3" fmla="*/ 1297371 h 1297371"/>
              <a:gd name="connsiteX4" fmla="*/ 972151 w 3224464"/>
              <a:gd name="connsiteY4" fmla="*/ 28875 h 129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464" h="1297371">
                <a:moveTo>
                  <a:pt x="972151" y="28875"/>
                </a:moveTo>
                <a:lnTo>
                  <a:pt x="3224464" y="0"/>
                </a:lnTo>
                <a:lnTo>
                  <a:pt x="2290813" y="1297371"/>
                </a:lnTo>
                <a:lnTo>
                  <a:pt x="0" y="1297371"/>
                </a:lnTo>
                <a:lnTo>
                  <a:pt x="972151" y="28875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719461" y="3349592"/>
            <a:ext cx="298383" cy="945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656319" y="2577974"/>
            <a:ext cx="1151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24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</a:t>
            </a:r>
            <a:r>
              <a:rPr lang="en-US" dirty="0"/>
              <a:t>: </a:t>
            </a:r>
            <a:r>
              <a:rPr lang="en-US" dirty="0" smtClean="0"/>
              <a:t>Algebraic Understanding on Affine Transformation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Singular value decomposition (SVD)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94256" y="1694573"/>
                <a:ext cx="7642282" cy="1144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UD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U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VDV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(−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DR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256" y="1694573"/>
                <a:ext cx="7642282" cy="1144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2839438"/>
            <a:ext cx="11296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cs typeface="Arial" pitchFamily="34" charset="0"/>
              </a:rPr>
              <a:t>U, V: Orthonormal matrix</a:t>
            </a:r>
          </a:p>
          <a:p>
            <a:pPr algn="just"/>
            <a:r>
              <a:rPr lang="en-US" sz="2000" b="1" dirty="0" smtClean="0">
                <a:cs typeface="Arial" pitchFamily="34" charset="0"/>
              </a:rPr>
              <a:t>D: Diagonal matrix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9468" y="3843132"/>
            <a:ext cx="4538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cs typeface="Arial" pitchFamily="34" charset="0"/>
              </a:rPr>
              <a:t>Every orthonormal matrix having determinant 1 acts as a rotation.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38" y="4564547"/>
            <a:ext cx="3882634" cy="18307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1299" y="3843132"/>
            <a:ext cx="5766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cs typeface="Arial" pitchFamily="34" charset="0"/>
              </a:rPr>
              <a:t>Product of two orthonormal matrices become an orthonormal matrix</a:t>
            </a:r>
            <a:endParaRPr 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09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Measurement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2236390"/>
            <a:ext cx="5213350" cy="29325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2236390"/>
            <a:ext cx="5213349" cy="29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</a:t>
            </a:r>
            <a:r>
              <a:rPr lang="en-US" dirty="0"/>
              <a:t>: </a:t>
            </a:r>
            <a:r>
              <a:rPr lang="en-US" dirty="0" smtClean="0"/>
              <a:t>Algebraic Understanding on Affine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3099" y="1162558"/>
                <a:ext cx="11122428" cy="1516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UD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U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VDV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99" y="1162558"/>
                <a:ext cx="11122428" cy="1516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1300" y="2839438"/>
                <a:ext cx="1129665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cs typeface="Arial" pitchFamily="34" charset="0"/>
                  </a:rPr>
                  <a:t>The affine matrix A is seen to be the concatenation of a rotation (by </a:t>
                </a: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); a scaling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respectively in the (rotated) x and y directions ; a rotation back (by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); and finally another rotation (by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θ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). The only “new” geometry, compared to a similarity, is the non-isotropic scaling. 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839438"/>
                <a:ext cx="11296650" cy="1569660"/>
              </a:xfrm>
              <a:prstGeom prst="rect">
                <a:avLst/>
              </a:prstGeom>
              <a:blipFill>
                <a:blip r:embed="rId4"/>
                <a:stretch>
                  <a:fillRect l="-863" t="-3113" r="-80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33" y="4194653"/>
            <a:ext cx="5447534" cy="23630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18706" y="5547788"/>
            <a:ext cx="2437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See tutorials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7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Decomposition of Affine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562" y="1336699"/>
            <a:ext cx="9466876" cy="4845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033" t="34319" r="49660" b="34728"/>
          <a:stretch/>
        </p:blipFill>
        <p:spPr>
          <a:xfrm>
            <a:off x="241300" y="1615440"/>
            <a:ext cx="3312160" cy="1910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3429" y="4408192"/>
                <a:ext cx="3245119" cy="674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29" y="4408192"/>
                <a:ext cx="3245119" cy="67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8929" y="1775912"/>
                <a:ext cx="7938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929" y="1775912"/>
                <a:ext cx="793807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215329" y="1101176"/>
                <a:ext cx="1786899" cy="674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329" y="1101176"/>
                <a:ext cx="1786899" cy="674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872185" y="3759199"/>
                <a:ext cx="2381101" cy="674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85" y="3759199"/>
                <a:ext cx="2381101" cy="674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734300" y="6043478"/>
                <a:ext cx="2892458" cy="674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300" y="6043478"/>
                <a:ext cx="2892458" cy="6747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3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Geometric Transformation (Projective Transformation)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1200150"/>
            <a:ext cx="4008784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8948" y="3069733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48" y="3069733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709" y="3787139"/>
            <a:ext cx="4378593" cy="177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45014" y="5926574"/>
                <a:ext cx="1409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14" y="5926574"/>
                <a:ext cx="14095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Decomposition of a Project Transformation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68794" y="1507672"/>
                <a:ext cx="8758010" cy="1650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94" y="1507672"/>
                <a:ext cx="8758010" cy="16507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41300" y="191752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Similarity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69897" y="3106673"/>
                <a:ext cx="6621357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897" y="3106673"/>
                <a:ext cx="6621357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3516528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Affine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20234" y="5115529"/>
                <a:ext cx="9576468" cy="968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2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2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34" y="5115529"/>
                <a:ext cx="9576468" cy="968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42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3-4: Decomposition of a Project Transformation </a:t>
            </a:r>
            <a:r>
              <a:rPr lang="en-US" dirty="0" smtClean="0"/>
              <a:t>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07766" y="1263965"/>
                <a:ext cx="9576468" cy="1085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3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66" y="1263965"/>
                <a:ext cx="9576468" cy="1085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16656" y="3226115"/>
                <a:ext cx="9576468" cy="678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56" y="3226115"/>
                <a:ext cx="9576468" cy="678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07766" y="4885011"/>
                <a:ext cx="9576468" cy="1085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3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36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36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66" y="4885011"/>
                <a:ext cx="9576468" cy="1085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2057400" y="4885011"/>
            <a:ext cx="2654300" cy="12422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18706" y="3657600"/>
            <a:ext cx="24378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Matrix inverse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See tutorials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6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48" y="1111481"/>
            <a:ext cx="9608503" cy="54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</a:t>
            </a:r>
            <a:r>
              <a:rPr lang="en-US" sz="3600" dirty="0" smtClean="0"/>
              <a:t>4: </a:t>
            </a:r>
            <a:r>
              <a:rPr lang="en-US" sz="3600" dirty="0"/>
              <a:t>Characterization of Distortions Caused by Projective Imaging  and the Principle of Point/Line Duality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53" y="3272006"/>
            <a:ext cx="3326448" cy="354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5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4-1: </a:t>
            </a:r>
            <a:r>
              <a:rPr lang="en-US" dirty="0" smtClean="0"/>
              <a:t>Projective Distortion</a:t>
            </a:r>
            <a:endParaRPr lang="en-US" dirty="0"/>
          </a:p>
        </p:txBody>
      </p:sp>
      <p:pic>
        <p:nvPicPr>
          <p:cNvPr id="6146" name="Picture 2" descr="Black 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551112"/>
            <a:ext cx="4023591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rchitectural Photography of Building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6" y="2551112"/>
            <a:ext cx="2951768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ish-eye photography of cit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779" y="2541698"/>
            <a:ext cx="2341821" cy="222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62526" y="4867598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Projective distortion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9805" y="4867598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Lens distortion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4361" y="4867598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No distortion</a:t>
            </a:r>
            <a:endParaRPr 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9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4-1: Affine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86767" y="4139894"/>
                <a:ext cx="4494530" cy="749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767" y="4139894"/>
                <a:ext cx="4494530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07167" y="4139894"/>
                <a:ext cx="4494530" cy="785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67" y="4139894"/>
                <a:ext cx="4494530" cy="7850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173566" y="3878055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566" y="3878055"/>
                <a:ext cx="449453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7675" y="1641567"/>
                <a:ext cx="112966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u="sng" dirty="0" smtClean="0">
                    <a:cs typeface="Arial" pitchFamily="34" charset="0"/>
                  </a:rPr>
                  <a:t>A projective transformation H is affine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u="sng" dirty="0" smtClean="0">
                    <a:cs typeface="Arial" pitchFamily="34" charset="0"/>
                  </a:rPr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u="sng" dirty="0" smtClean="0">
                    <a:cs typeface="Arial" pitchFamily="34" charset="0"/>
                  </a:rPr>
                  <a:t>.  </a:t>
                </a:r>
                <a:endParaRPr lang="en-US" sz="2400" b="1" u="sng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1641567"/>
                <a:ext cx="1129665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95786" y="2404146"/>
                <a:ext cx="18004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786" y="2404146"/>
                <a:ext cx="18004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-118532" y="5591477"/>
                <a:ext cx="4494530" cy="749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532" y="5591477"/>
                <a:ext cx="4494530" cy="7496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34032" y="5591477"/>
                <a:ext cx="4494530" cy="775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−⊺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−⊺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032" y="5591477"/>
                <a:ext cx="4494530" cy="7757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8374" y="2282947"/>
            <a:ext cx="4696139" cy="1044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576522" y="3795537"/>
                <a:ext cx="4704080" cy="143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  <a:p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6522" y="3795537"/>
                <a:ext cx="4704080" cy="14383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80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4-2: Projective Transformation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90592" y="2590532"/>
            <a:ext cx="1439333" cy="1439333"/>
            <a:chOff x="939801" y="2937933"/>
            <a:chExt cx="1439333" cy="1439333"/>
          </a:xfrm>
        </p:grpSpPr>
        <p:sp>
          <p:nvSpPr>
            <p:cNvPr id="5" name="Rectangle 4"/>
            <p:cNvSpPr/>
            <p:nvPr/>
          </p:nvSpPr>
          <p:spPr>
            <a:xfrm>
              <a:off x="939801" y="2937933"/>
              <a:ext cx="1439333" cy="143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2954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80634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320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5" idx="1"/>
              <a:endCxn id="5" idx="3"/>
            </p:cNvCxnSpPr>
            <p:nvPr/>
          </p:nvCxnSpPr>
          <p:spPr>
            <a:xfrm>
              <a:off x="939801" y="3657600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39801" y="4008966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9801" y="3318933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724804" y="2576010"/>
            <a:ext cx="1439333" cy="1439333"/>
            <a:chOff x="939801" y="2937933"/>
            <a:chExt cx="1439333" cy="1439333"/>
          </a:xfrm>
        </p:grpSpPr>
        <p:sp>
          <p:nvSpPr>
            <p:cNvPr id="21" name="Rectangle 20"/>
            <p:cNvSpPr/>
            <p:nvPr/>
          </p:nvSpPr>
          <p:spPr>
            <a:xfrm>
              <a:off x="939801" y="2937933"/>
              <a:ext cx="1439333" cy="143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954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680634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0320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1"/>
              <a:endCxn id="21" idx="3"/>
            </p:cNvCxnSpPr>
            <p:nvPr/>
          </p:nvCxnSpPr>
          <p:spPr>
            <a:xfrm>
              <a:off x="939801" y="3657600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39801" y="4008966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39801" y="3318933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3403643" y="2590531"/>
            <a:ext cx="1439333" cy="1439333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007533 w 1439333"/>
              <a:gd name="connsiteY2" fmla="*/ 9228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948266 w 1439333"/>
              <a:gd name="connsiteY2" fmla="*/ 897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342901 w 1439333"/>
              <a:gd name="connsiteY0" fmla="*/ 3132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42901 w 1439333"/>
              <a:gd name="connsiteY4" fmla="*/ 313267 h 1439333"/>
              <a:gd name="connsiteX0" fmla="*/ 296334 w 1439333"/>
              <a:gd name="connsiteY0" fmla="*/ 389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96334 w 1439333"/>
              <a:gd name="connsiteY4" fmla="*/ 389467 h 1439333"/>
              <a:gd name="connsiteX0" fmla="*/ 317500 w 1439333"/>
              <a:gd name="connsiteY0" fmla="*/ 3471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17500 w 1439333"/>
              <a:gd name="connsiteY4" fmla="*/ 347134 h 1439333"/>
              <a:gd name="connsiteX0" fmla="*/ 275166 w 1439333"/>
              <a:gd name="connsiteY0" fmla="*/ 3598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75166 w 1439333"/>
              <a:gd name="connsiteY4" fmla="*/ 359834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333" h="1439333">
                <a:moveTo>
                  <a:pt x="275166" y="359834"/>
                </a:moveTo>
                <a:lnTo>
                  <a:pt x="1439333" y="0"/>
                </a:lnTo>
                <a:lnTo>
                  <a:pt x="1168399" y="1062566"/>
                </a:lnTo>
                <a:lnTo>
                  <a:pt x="0" y="1439333"/>
                </a:lnTo>
                <a:lnTo>
                  <a:pt x="275166" y="35983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672460" y="2870462"/>
            <a:ext cx="258233" cy="1066270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3984667" y="2781558"/>
            <a:ext cx="256116" cy="105727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282058" y="2689487"/>
            <a:ext cx="243944" cy="104944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477726" y="3403597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545195" y="3120890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3618486" y="2845065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931964" y="2177631"/>
            <a:ext cx="174673" cy="72125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240783" y="2157335"/>
            <a:ext cx="154572" cy="638252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510976" y="2112166"/>
            <a:ext cx="155708" cy="64294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780855" y="2664087"/>
            <a:ext cx="590442" cy="18097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709140" y="2915014"/>
            <a:ext cx="624901" cy="20334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4576378" y="3188303"/>
            <a:ext cx="723204" cy="23426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443587" y="4520197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Affine Transformation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45102" y="4505677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Projective Transformation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78579" y="2035408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773671" y="3581136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7188" name="Right Arrow 7187"/>
          <p:cNvSpPr/>
          <p:nvPr/>
        </p:nvSpPr>
        <p:spPr>
          <a:xfrm>
            <a:off x="2495591" y="3113782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8508566" y="3099262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541206" y="2674967"/>
            <a:ext cx="1095741" cy="1223202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095741 w 1439333"/>
              <a:gd name="connsiteY2" fmla="*/ 1090198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095741"/>
              <a:gd name="connsiteY0" fmla="*/ 0 h 1223202"/>
              <a:gd name="connsiteX1" fmla="*/ 940569 w 1095741"/>
              <a:gd name="connsiteY1" fmla="*/ 393469 h 1223202"/>
              <a:gd name="connsiteX2" fmla="*/ 1095741 w 1095741"/>
              <a:gd name="connsiteY2" fmla="*/ 874067 h 1223202"/>
              <a:gd name="connsiteX3" fmla="*/ 0 w 1095741"/>
              <a:gd name="connsiteY3" fmla="*/ 1223202 h 1223202"/>
              <a:gd name="connsiteX4" fmla="*/ 387927 w 1095741"/>
              <a:gd name="connsiteY4" fmla="*/ 0 h 122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741" h="1223202">
                <a:moveTo>
                  <a:pt x="387927" y="0"/>
                </a:moveTo>
                <a:lnTo>
                  <a:pt x="940569" y="393469"/>
                </a:lnTo>
                <a:lnTo>
                  <a:pt x="1095741" y="874067"/>
                </a:lnTo>
                <a:lnTo>
                  <a:pt x="0" y="1223202"/>
                </a:lnTo>
                <a:lnTo>
                  <a:pt x="387927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9847163" y="2764394"/>
            <a:ext cx="196145" cy="102658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0332614" y="2971238"/>
            <a:ext cx="118494" cy="6244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10189337" y="2861132"/>
            <a:ext cx="1" cy="8274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 flipV="1">
            <a:off x="9737631" y="3303034"/>
            <a:ext cx="828708" cy="45033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9829705" y="2989000"/>
            <a:ext cx="700121" cy="2431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9662405" y="3443317"/>
            <a:ext cx="934096" cy="9253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10179765" y="2002420"/>
            <a:ext cx="911225" cy="140562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0636949" y="3408044"/>
            <a:ext cx="442152" cy="138067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9932000" y="1999059"/>
            <a:ext cx="235876" cy="67590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0167876" y="2001867"/>
            <a:ext cx="311994" cy="1070769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10467086" y="3056508"/>
            <a:ext cx="612015" cy="351536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8820986" y="1536925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point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 rot="3428395">
            <a:off x="10309645" y="2197159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line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0413764" y="3726230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point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0145898" y="1963786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061027" y="3369730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47675" y="5269284"/>
                <a:ext cx="1129665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cs typeface="Arial" pitchFamily="34" charset="0"/>
                  </a:rPr>
                  <a:t>Whereas every affine transformation maps</a:t>
                </a:r>
                <a:r>
                  <a:rPr lang="en-US" sz="24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 general projective transform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to a physical line that we call the vanishing line. 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5269284"/>
                <a:ext cx="11296650" cy="830997"/>
              </a:xfrm>
              <a:prstGeom prst="rect">
                <a:avLst/>
              </a:prstGeom>
              <a:blipFill>
                <a:blip r:embed="rId2"/>
                <a:stretch>
                  <a:fillRect l="-809" t="-5839" r="-80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90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Measurement </a:t>
            </a:r>
            <a:r>
              <a:rPr lang="en-US" dirty="0" smtClean="0"/>
              <a:t>Demo (Continue)</a:t>
            </a:r>
            <a:endParaRPr lang="en-US" dirty="0"/>
          </a:p>
        </p:txBody>
      </p:sp>
      <p:pic>
        <p:nvPicPr>
          <p:cNvPr id="3" name="2019-01-31_7-42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312" y="978317"/>
            <a:ext cx="9985375" cy="54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4-2: Affine Rectification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41876" y="2937933"/>
            <a:ext cx="1439333" cy="1439333"/>
            <a:chOff x="939801" y="2937933"/>
            <a:chExt cx="1439333" cy="1439333"/>
          </a:xfrm>
        </p:grpSpPr>
        <p:sp>
          <p:nvSpPr>
            <p:cNvPr id="5" name="Rectangle 4"/>
            <p:cNvSpPr/>
            <p:nvPr/>
          </p:nvSpPr>
          <p:spPr>
            <a:xfrm>
              <a:off x="939801" y="2937933"/>
              <a:ext cx="1439333" cy="143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954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680634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0320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5" idx="1"/>
              <a:endCxn id="5" idx="3"/>
            </p:cNvCxnSpPr>
            <p:nvPr/>
          </p:nvCxnSpPr>
          <p:spPr>
            <a:xfrm>
              <a:off x="939801" y="3657600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39801" y="4008966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39801" y="3318933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ight Arrow 11"/>
          <p:cNvSpPr/>
          <p:nvPr/>
        </p:nvSpPr>
        <p:spPr>
          <a:xfrm>
            <a:off x="4286261" y="3461183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7"/>
          <p:cNvSpPr/>
          <p:nvPr/>
        </p:nvSpPr>
        <p:spPr>
          <a:xfrm>
            <a:off x="5441659" y="3154064"/>
            <a:ext cx="1095741" cy="1223202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095741 w 1439333"/>
              <a:gd name="connsiteY2" fmla="*/ 1090198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095741"/>
              <a:gd name="connsiteY0" fmla="*/ 0 h 1223202"/>
              <a:gd name="connsiteX1" fmla="*/ 940569 w 1095741"/>
              <a:gd name="connsiteY1" fmla="*/ 393469 h 1223202"/>
              <a:gd name="connsiteX2" fmla="*/ 1095741 w 1095741"/>
              <a:gd name="connsiteY2" fmla="*/ 874067 h 1223202"/>
              <a:gd name="connsiteX3" fmla="*/ 0 w 1095741"/>
              <a:gd name="connsiteY3" fmla="*/ 1223202 h 1223202"/>
              <a:gd name="connsiteX4" fmla="*/ 387927 w 1095741"/>
              <a:gd name="connsiteY4" fmla="*/ 0 h 122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741" h="1223202">
                <a:moveTo>
                  <a:pt x="387927" y="0"/>
                </a:moveTo>
                <a:lnTo>
                  <a:pt x="940569" y="393469"/>
                </a:lnTo>
                <a:lnTo>
                  <a:pt x="1095741" y="874067"/>
                </a:lnTo>
                <a:lnTo>
                  <a:pt x="0" y="1223202"/>
                </a:lnTo>
                <a:lnTo>
                  <a:pt x="387927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747616" y="3243491"/>
            <a:ext cx="196145" cy="102658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33067" y="3450335"/>
            <a:ext cx="118494" cy="6244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089790" y="3340229"/>
            <a:ext cx="1" cy="8274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638084" y="3782131"/>
            <a:ext cx="828708" cy="45033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5730158" y="3468097"/>
            <a:ext cx="700121" cy="2431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62858" y="3922414"/>
            <a:ext cx="934096" cy="9253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080218" y="2481517"/>
            <a:ext cx="911225" cy="140562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537402" y="3887141"/>
            <a:ext cx="442152" cy="138067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832453" y="2478156"/>
            <a:ext cx="235876" cy="67590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68329" y="2480964"/>
            <a:ext cx="311994" cy="1070769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367539" y="3535605"/>
            <a:ext cx="612015" cy="351536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rot="3428395">
            <a:off x="6210098" y="2676256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line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046351" y="2442883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961480" y="3848827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7"/>
          <p:cNvSpPr/>
          <p:nvPr/>
        </p:nvSpPr>
        <p:spPr>
          <a:xfrm>
            <a:off x="9132441" y="2937933"/>
            <a:ext cx="1439333" cy="1439333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007533 w 1439333"/>
              <a:gd name="connsiteY2" fmla="*/ 9228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948266 w 1439333"/>
              <a:gd name="connsiteY2" fmla="*/ 897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342901 w 1439333"/>
              <a:gd name="connsiteY0" fmla="*/ 3132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42901 w 1439333"/>
              <a:gd name="connsiteY4" fmla="*/ 313267 h 1439333"/>
              <a:gd name="connsiteX0" fmla="*/ 296334 w 1439333"/>
              <a:gd name="connsiteY0" fmla="*/ 389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96334 w 1439333"/>
              <a:gd name="connsiteY4" fmla="*/ 389467 h 1439333"/>
              <a:gd name="connsiteX0" fmla="*/ 317500 w 1439333"/>
              <a:gd name="connsiteY0" fmla="*/ 3471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17500 w 1439333"/>
              <a:gd name="connsiteY4" fmla="*/ 347134 h 1439333"/>
              <a:gd name="connsiteX0" fmla="*/ 275166 w 1439333"/>
              <a:gd name="connsiteY0" fmla="*/ 3598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75166 w 1439333"/>
              <a:gd name="connsiteY4" fmla="*/ 359834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333" h="1439333">
                <a:moveTo>
                  <a:pt x="275166" y="359834"/>
                </a:moveTo>
                <a:lnTo>
                  <a:pt x="1439333" y="0"/>
                </a:lnTo>
                <a:lnTo>
                  <a:pt x="1168399" y="1062566"/>
                </a:lnTo>
                <a:lnTo>
                  <a:pt x="0" y="1439333"/>
                </a:lnTo>
                <a:lnTo>
                  <a:pt x="275166" y="35983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9401258" y="3217864"/>
            <a:ext cx="258233" cy="1066270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713465" y="3128960"/>
            <a:ext cx="256116" cy="105727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0010856" y="3036889"/>
            <a:ext cx="243944" cy="104944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9206524" y="3750999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9273993" y="3468292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347284" y="3192467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9660762" y="2525033"/>
            <a:ext cx="174673" cy="72125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9969581" y="2504737"/>
            <a:ext cx="154572" cy="638252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0239774" y="2459568"/>
            <a:ext cx="155708" cy="64294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0509653" y="3011489"/>
            <a:ext cx="590442" cy="18097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0437938" y="3262416"/>
            <a:ext cx="624901" cy="20334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0305176" y="3535705"/>
            <a:ext cx="723204" cy="23426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07377" y="2382810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502469" y="3928538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7990737" y="3473647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06190" y="3968681"/>
                <a:ext cx="7012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90" y="3968681"/>
                <a:ext cx="7012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826175" y="5553276"/>
                <a:ext cx="696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𝐀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175" y="5553276"/>
                <a:ext cx="69647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rved Up Arrow 45"/>
          <p:cNvSpPr/>
          <p:nvPr/>
        </p:nvSpPr>
        <p:spPr>
          <a:xfrm>
            <a:off x="3335199" y="4608786"/>
            <a:ext cx="5778253" cy="861931"/>
          </a:xfrm>
          <a:prstGeom prst="curvedUpArrow">
            <a:avLst>
              <a:gd name="adj1" fmla="val 25000"/>
              <a:gd name="adj2" fmla="val 66885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8013037" y="3961825"/>
                <a:ext cx="50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7" y="3961825"/>
                <a:ext cx="5084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9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4-2: Affine </a:t>
            </a:r>
            <a:r>
              <a:rPr lang="en-US" dirty="0" smtClean="0"/>
              <a:t>Rectification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28874" y="1956067"/>
                <a:ext cx="1421287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74" y="1956067"/>
                <a:ext cx="1421287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7"/>
          <p:cNvSpPr/>
          <p:nvPr/>
        </p:nvSpPr>
        <p:spPr>
          <a:xfrm>
            <a:off x="3231859" y="2201564"/>
            <a:ext cx="1095741" cy="1223202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095741 w 1439333"/>
              <a:gd name="connsiteY2" fmla="*/ 1090198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095741"/>
              <a:gd name="connsiteY0" fmla="*/ 0 h 1223202"/>
              <a:gd name="connsiteX1" fmla="*/ 940569 w 1095741"/>
              <a:gd name="connsiteY1" fmla="*/ 393469 h 1223202"/>
              <a:gd name="connsiteX2" fmla="*/ 1095741 w 1095741"/>
              <a:gd name="connsiteY2" fmla="*/ 874067 h 1223202"/>
              <a:gd name="connsiteX3" fmla="*/ 0 w 1095741"/>
              <a:gd name="connsiteY3" fmla="*/ 1223202 h 1223202"/>
              <a:gd name="connsiteX4" fmla="*/ 387927 w 1095741"/>
              <a:gd name="connsiteY4" fmla="*/ 0 h 122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741" h="1223202">
                <a:moveTo>
                  <a:pt x="387927" y="0"/>
                </a:moveTo>
                <a:lnTo>
                  <a:pt x="940569" y="393469"/>
                </a:lnTo>
                <a:lnTo>
                  <a:pt x="1095741" y="874067"/>
                </a:lnTo>
                <a:lnTo>
                  <a:pt x="0" y="1223202"/>
                </a:lnTo>
                <a:lnTo>
                  <a:pt x="387927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537816" y="2290991"/>
            <a:ext cx="196145" cy="102658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023267" y="2497835"/>
            <a:ext cx="118494" cy="6244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879990" y="2387729"/>
            <a:ext cx="1" cy="8274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3428284" y="2829631"/>
            <a:ext cx="828708" cy="45033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520358" y="2515597"/>
            <a:ext cx="700121" cy="2431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353058" y="2969914"/>
            <a:ext cx="934096" cy="9253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870418" y="1529017"/>
            <a:ext cx="911225" cy="140562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327602" y="2934641"/>
            <a:ext cx="442152" cy="138067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622653" y="1525656"/>
            <a:ext cx="235876" cy="67590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58529" y="1528464"/>
            <a:ext cx="311994" cy="1070769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157739" y="2583105"/>
            <a:ext cx="612015" cy="351536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 rot="3428395">
                <a:off x="4000298" y="1723756"/>
                <a:ext cx="140411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smtClean="0">
                    <a:cs typeface="Arial" pitchFamily="34" charset="0"/>
                  </a:rPr>
                  <a:t>Vanishing line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𝑙</m:t>
                    </m:r>
                  </m:oMath>
                </a14:m>
                <a:r>
                  <a:rPr lang="en-US" b="1" dirty="0" smtClean="0">
                    <a:cs typeface="Arial" pitchFamily="34" charset="0"/>
                  </a:rPr>
                  <a:t>)</a:t>
                </a:r>
                <a:endParaRPr lang="en-US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395">
                <a:off x="4000298" y="1723756"/>
                <a:ext cx="140411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3836551" y="1490383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51680" y="2896327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7"/>
          <p:cNvSpPr/>
          <p:nvPr/>
        </p:nvSpPr>
        <p:spPr>
          <a:xfrm>
            <a:off x="6922641" y="1985433"/>
            <a:ext cx="1439333" cy="1439333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007533 w 1439333"/>
              <a:gd name="connsiteY2" fmla="*/ 9228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948266 w 1439333"/>
              <a:gd name="connsiteY2" fmla="*/ 897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342901 w 1439333"/>
              <a:gd name="connsiteY0" fmla="*/ 3132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42901 w 1439333"/>
              <a:gd name="connsiteY4" fmla="*/ 313267 h 1439333"/>
              <a:gd name="connsiteX0" fmla="*/ 296334 w 1439333"/>
              <a:gd name="connsiteY0" fmla="*/ 389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96334 w 1439333"/>
              <a:gd name="connsiteY4" fmla="*/ 389467 h 1439333"/>
              <a:gd name="connsiteX0" fmla="*/ 317500 w 1439333"/>
              <a:gd name="connsiteY0" fmla="*/ 3471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17500 w 1439333"/>
              <a:gd name="connsiteY4" fmla="*/ 347134 h 1439333"/>
              <a:gd name="connsiteX0" fmla="*/ 275166 w 1439333"/>
              <a:gd name="connsiteY0" fmla="*/ 3598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75166 w 1439333"/>
              <a:gd name="connsiteY4" fmla="*/ 359834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333" h="1439333">
                <a:moveTo>
                  <a:pt x="275166" y="359834"/>
                </a:moveTo>
                <a:lnTo>
                  <a:pt x="1439333" y="0"/>
                </a:lnTo>
                <a:lnTo>
                  <a:pt x="1168399" y="1062566"/>
                </a:lnTo>
                <a:lnTo>
                  <a:pt x="0" y="1439333"/>
                </a:lnTo>
                <a:lnTo>
                  <a:pt x="275166" y="35983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191458" y="2265364"/>
            <a:ext cx="258233" cy="1066270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503665" y="2176460"/>
            <a:ext cx="256116" cy="105727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01056" y="2084389"/>
            <a:ext cx="243944" cy="104944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996724" y="2798499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064193" y="2515792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137484" y="2239967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450962" y="1572533"/>
            <a:ext cx="174673" cy="72125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759781" y="1552237"/>
            <a:ext cx="154572" cy="638252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029974" y="1507068"/>
            <a:ext cx="155708" cy="64294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299853" y="2058989"/>
            <a:ext cx="590442" cy="18097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8228138" y="2309916"/>
            <a:ext cx="624901" cy="20334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8095376" y="2583205"/>
            <a:ext cx="723204" cy="23426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497577" y="1430310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292669" y="2976038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5780937" y="2521147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803237" y="3009325"/>
                <a:ext cx="50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237" y="3009325"/>
                <a:ext cx="5084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836786" y="4401812"/>
                <a:ext cx="244137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786" y="4401812"/>
                <a:ext cx="2441373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8950406" y="5547788"/>
            <a:ext cx="2437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See lecture note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99963" y="5547788"/>
            <a:ext cx="2437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Invariant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950406" y="4804069"/>
            <a:ext cx="2437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See tutorials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2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</a:t>
            </a:r>
            <a:r>
              <a:rPr lang="en-US" sz="3600" dirty="0" smtClean="0"/>
              <a:t>5: </a:t>
            </a:r>
            <a:r>
              <a:rPr lang="en-US" sz="3600" dirty="0"/>
              <a:t>Characterization of Distortions Caused by Projective Imaging  and the Principle of Point/Line Duality </a:t>
            </a:r>
          </a:p>
        </p:txBody>
      </p:sp>
    </p:spTree>
    <p:extLst>
      <p:ext uri="{BB962C8B-B14F-4D97-AF65-F5344CB8AC3E}">
        <p14:creationId xmlns:p14="http://schemas.microsoft.com/office/powerpoint/2010/main" val="29144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Previous Lecture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31"/>
          <a:stretch/>
        </p:blipFill>
        <p:spPr>
          <a:xfrm>
            <a:off x="241299" y="1664447"/>
            <a:ext cx="5614925" cy="34275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9"/>
          <a:stretch/>
        </p:blipFill>
        <p:spPr>
          <a:xfrm>
            <a:off x="6096000" y="1664447"/>
            <a:ext cx="5541241" cy="382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5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4-3 &amp; 4-4: Circular Points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7675" y="1227680"/>
                <a:ext cx="112966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 smtClean="0">
                    <a:cs typeface="Arial" pitchFamily="34" charset="0"/>
                  </a:rPr>
                  <a:t>A projective transformation H is affine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.  </a:t>
                </a:r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1227680"/>
                <a:ext cx="1129665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47675" y="2565591"/>
            <a:ext cx="11296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smtClean="0">
                <a:cs typeface="Arial" pitchFamily="34" charset="0"/>
              </a:rPr>
              <a:t>A projective transformation H is similarity if and only if circular points are mapped to circular points.  </a:t>
            </a:r>
            <a:endParaRPr lang="en-US" sz="2400" b="1" u="sng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3864443" y="4072323"/>
                <a:ext cx="11296650" cy="1066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I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  </a:t>
                </a:r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64443" y="4072323"/>
                <a:ext cx="11296650" cy="106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949016" y="4072323"/>
                <a:ext cx="11296650" cy="1066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J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  </a:t>
                </a:r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9016" y="4072323"/>
                <a:ext cx="11296650" cy="1066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02318" y="3779166"/>
                <a:ext cx="7904570" cy="2996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 smtClean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cs typeface="Arial" pitchFamily="34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18" y="3779166"/>
                <a:ext cx="7904570" cy="2996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80195" y="5553022"/>
                <a:ext cx="3241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𝑐𝑜𝑚𝑝𝑙𝑒𝑥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𝑛𝑢𝑚𝑏𝑒𝑟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95" y="5553022"/>
                <a:ext cx="32418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45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4-4: Dual Degenerate Conic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61" y="1151799"/>
            <a:ext cx="6533849" cy="3336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89862" y="5187328"/>
                <a:ext cx="7904570" cy="846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862" y="5187328"/>
                <a:ext cx="7904570" cy="846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0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rc 46"/>
          <p:cNvSpPr/>
          <p:nvPr/>
        </p:nvSpPr>
        <p:spPr>
          <a:xfrm rot="16200000">
            <a:off x="2918832" y="3400164"/>
            <a:ext cx="317468" cy="41275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4653917" y="1864214"/>
            <a:ext cx="317468" cy="41275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5-1: Angles between Two Lines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6251" y="3759200"/>
            <a:ext cx="56811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194050" y="1227667"/>
            <a:ext cx="39158" cy="53255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702983" y="1250110"/>
            <a:ext cx="2411307" cy="478662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38717" y="1772920"/>
            <a:ext cx="4842933" cy="218440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011498" y="2504903"/>
            <a:ext cx="2677852" cy="1558528"/>
          </a:xfrm>
          <a:prstGeom prst="straightConnector1">
            <a:avLst/>
          </a:prstGeom>
          <a:ln w="571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287409" y="1574800"/>
            <a:ext cx="915040" cy="2209800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060002" y="1304489"/>
                <a:ext cx="1489593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02" y="1304489"/>
                <a:ext cx="1489593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466888" y="4397582"/>
                <a:ext cx="1881082" cy="1069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888" y="4397582"/>
                <a:ext cx="1881082" cy="1069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026191" y="3868945"/>
                <a:ext cx="18810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𝐗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191" y="3868945"/>
                <a:ext cx="188108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907015" y="1069201"/>
                <a:ext cx="18810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𝐘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015" y="1069201"/>
                <a:ext cx="188108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-366755" y="2190340"/>
                <a:ext cx="1808422" cy="791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6755" y="2190340"/>
                <a:ext cx="1808422" cy="791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37202" y="1107506"/>
                <a:ext cx="1808422" cy="70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02" y="1107506"/>
                <a:ext cx="1808422" cy="707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2789551" y="2720023"/>
            <a:ext cx="276051" cy="181927"/>
            <a:chOff x="3202301" y="2720023"/>
            <a:chExt cx="276051" cy="181927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3202301" y="2720023"/>
              <a:ext cx="219075" cy="920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401020" y="2720023"/>
              <a:ext cx="77332" cy="1819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rot="19303235">
            <a:off x="3474576" y="3777981"/>
            <a:ext cx="276051" cy="181927"/>
            <a:chOff x="3202301" y="2720023"/>
            <a:chExt cx="276051" cy="181927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3202301" y="2720023"/>
              <a:ext cx="219075" cy="920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401020" y="2720023"/>
              <a:ext cx="77332" cy="1819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082557" y="1250110"/>
                <a:ext cx="377118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 smtClean="0">
                  <a:cs typeface="Arial" pitchFamily="34" charset="0"/>
                </a:endParaRPr>
              </a:p>
              <a:p>
                <a:endParaRPr lang="en-US" sz="2400" b="1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  <a:p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557" y="1250110"/>
                <a:ext cx="3771184" cy="1569660"/>
              </a:xfrm>
              <a:prstGeom prst="rect">
                <a:avLst/>
              </a:prstGeom>
              <a:blipFill>
                <a:blip r:embed="rId8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394860" y="1508602"/>
                <a:ext cx="14895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860" y="1508602"/>
                <a:ext cx="148959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072813" y="3110861"/>
                <a:ext cx="14895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13" y="3110861"/>
                <a:ext cx="148959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" descr="Image result for dot produc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64" y="3199475"/>
            <a:ext cx="4046304" cy="14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6882864" y="2968642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880071" y="5081616"/>
                <a:ext cx="5524062" cy="1252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𝒄𝒐𝒔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071" y="5081616"/>
                <a:ext cx="5524062" cy="12529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5-1: Representation of an angle using Dual Degenerate Conic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53921" y="3250470"/>
                <a:ext cx="5524062" cy="948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21" y="3250470"/>
                <a:ext cx="5524062" cy="948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14345" y="936467"/>
                <a:ext cx="1489593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45" y="936467"/>
                <a:ext cx="1489593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03938" y="1042201"/>
                <a:ext cx="1881082" cy="1069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38" y="1042201"/>
                <a:ext cx="1881082" cy="1069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0807" y="1159886"/>
                <a:ext cx="377118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 smtClean="0">
                  <a:cs typeface="Arial" pitchFamily="34" charset="0"/>
                </a:endParaRPr>
              </a:p>
              <a:p>
                <a:endParaRPr lang="en-US" sz="2400" b="1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  <a:p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07" y="1159886"/>
                <a:ext cx="3771184" cy="1569660"/>
              </a:xfrm>
              <a:prstGeom prst="rect">
                <a:avLst/>
              </a:prstGeom>
              <a:blipFill>
                <a:blip r:embed="rId5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9862" y="5041587"/>
                <a:ext cx="7904570" cy="1231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862" y="5041587"/>
                <a:ext cx="7904570" cy="1231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7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5-2</a:t>
            </a:r>
            <a:r>
              <a:rPr lang="en-US" dirty="0"/>
              <a:t>: </a:t>
            </a:r>
            <a:r>
              <a:rPr lang="en-US" dirty="0" smtClean="0"/>
              <a:t>Similarity Rectification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675" y="1663891"/>
            <a:ext cx="11296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smtClean="0">
                <a:cs typeface="Arial" pitchFamily="34" charset="0"/>
              </a:rPr>
              <a:t>A projective transformation H is similarity if and only if circular points are mapped to circular points.  </a:t>
            </a:r>
            <a:endParaRPr lang="en-US" sz="2400" b="1" u="sng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4473"/>
          <a:stretch/>
        </p:blipFill>
        <p:spPr>
          <a:xfrm>
            <a:off x="357392" y="3226439"/>
            <a:ext cx="5653941" cy="2926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13125" y="4626723"/>
            <a:ext cx="1901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cs typeface="Arial" pitchFamily="34" charset="0"/>
              </a:rPr>
              <a:t>Similarity transformation</a:t>
            </a:r>
            <a:endParaRPr lang="en-US" sz="20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12865" y="4919110"/>
                <a:ext cx="53314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</a:p>
              <a:p>
                <a:pPr algn="ctr"/>
                <a:r>
                  <a:rPr lang="en-US" sz="2400" dirty="0" smtClean="0">
                    <a:cs typeface="Arial" pitchFamily="34" charset="0"/>
                  </a:rPr>
                  <a:t>when lines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𝑙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are orthogonal.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865" y="4919110"/>
                <a:ext cx="5331460" cy="830997"/>
              </a:xfrm>
              <a:prstGeom prst="rect">
                <a:avLst/>
              </a:prstGeom>
              <a:blipFill>
                <a:blip r:embed="rId4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47650" y="6646"/>
                <a:ext cx="11727180" cy="684233"/>
              </a:xfrm>
            </p:spPr>
            <p:txBody>
              <a:bodyPr/>
              <a:lstStyle/>
              <a:p>
                <a:r>
                  <a:rPr lang="en-US" dirty="0" smtClean="0"/>
                  <a:t>5-2: Metric Rectification using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47650" y="6646"/>
                <a:ext cx="11727180" cy="684233"/>
              </a:xfrm>
              <a:blipFill>
                <a:blip r:embed="rId2"/>
                <a:stretch>
                  <a:fillRect l="-10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65" y="3956451"/>
                <a:ext cx="5331460" cy="2354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−⊺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5" y="3956451"/>
                <a:ext cx="5331460" cy="2354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5098" y="1194149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8" y="1194149"/>
                <a:ext cx="449453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99206" y="2822807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206" y="2822807"/>
                <a:ext cx="9576468" cy="754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383461" y="1361817"/>
                <a:ext cx="13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61" y="1361817"/>
                <a:ext cx="139890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826605" y="1952305"/>
                <a:ext cx="13779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′=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605" y="1952305"/>
                <a:ext cx="137794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01740" y="3861992"/>
                <a:ext cx="5331460" cy="3019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HC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cs typeface="Arial" pitchFamily="34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𝑆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40" y="3861992"/>
                <a:ext cx="5331460" cy="3019545"/>
              </a:xfrm>
              <a:prstGeom prst="rect">
                <a:avLst/>
              </a:prstGeom>
              <a:blipFill>
                <a:blip r:embed="rId8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52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Projective Geometry I and II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924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We will study this topic using </a:t>
            </a:r>
          </a:p>
          <a:p>
            <a:endParaRPr lang="en-US" sz="2400" dirty="0">
              <a:cs typeface="Arial" pitchFamily="34" charset="0"/>
            </a:endParaRPr>
          </a:p>
          <a:p>
            <a:r>
              <a:rPr lang="en-US" sz="2400" dirty="0" smtClean="0">
                <a:cs typeface="Arial" pitchFamily="34" charset="0"/>
              </a:rPr>
              <a:t>ECE 661: Computer Vision (by </a:t>
            </a:r>
            <a:r>
              <a:rPr lang="en-US" sz="2400" dirty="0" err="1" smtClean="0">
                <a:cs typeface="Arial" pitchFamily="34" charset="0"/>
              </a:rPr>
              <a:t>Avinash</a:t>
            </a:r>
            <a:r>
              <a:rPr lang="en-US" sz="2400" dirty="0" smtClean="0">
                <a:cs typeface="Arial" pitchFamily="34" charset="0"/>
              </a:rPr>
              <a:t> </a:t>
            </a:r>
            <a:r>
              <a:rPr lang="en-US" sz="2400" dirty="0" err="1" smtClean="0">
                <a:cs typeface="Arial" pitchFamily="34" charset="0"/>
              </a:rPr>
              <a:t>Kak</a:t>
            </a:r>
            <a:r>
              <a:rPr lang="en-US" sz="2400" dirty="0" smtClean="0">
                <a:cs typeface="Arial" pitchFamily="34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1300" y="2586335"/>
            <a:ext cx="1127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Lecture 2: World </a:t>
            </a:r>
            <a:r>
              <a:rPr lang="en-US" dirty="0">
                <a:hlinkClick r:id="rId2"/>
              </a:rPr>
              <a:t>2D: Representing and Manipulating Points, Lines And </a:t>
            </a:r>
            <a:r>
              <a:rPr lang="en-US" dirty="0" smtClean="0">
                <a:hlinkClick r:id="rId2"/>
              </a:rPr>
              <a:t>Conics </a:t>
            </a:r>
            <a:r>
              <a:rPr lang="en-US" dirty="0">
                <a:hlinkClick r:id="rId2"/>
              </a:rPr>
              <a:t>Using Homogeneous </a:t>
            </a:r>
            <a:r>
              <a:rPr lang="en-US" dirty="0" smtClean="0">
                <a:hlinkClick r:id="rId2"/>
              </a:rPr>
              <a:t>Coordinates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Lecture 3: World </a:t>
            </a:r>
            <a:r>
              <a:rPr lang="en-US" dirty="0">
                <a:hlinkClick r:id="rId3"/>
              </a:rPr>
              <a:t>2D: Projective Transformations and Transformation </a:t>
            </a:r>
            <a:r>
              <a:rPr lang="en-US" dirty="0" smtClean="0">
                <a:hlinkClick r:id="rId3"/>
              </a:rPr>
              <a:t>Groups</a:t>
            </a:r>
            <a:endParaRPr lang="en-US" dirty="0" smtClean="0">
              <a:hlinkClick r:id="rId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Lecture </a:t>
            </a:r>
            <a:r>
              <a:rPr lang="en-US" dirty="0" smtClean="0">
                <a:hlinkClick r:id="rId3"/>
              </a:rPr>
              <a:t>4: </a:t>
            </a:r>
            <a:r>
              <a:rPr lang="en-US" dirty="0" smtClean="0">
                <a:hlinkClick r:id="rId4"/>
              </a:rPr>
              <a:t>Characterization </a:t>
            </a:r>
            <a:r>
              <a:rPr lang="en-US" dirty="0">
                <a:hlinkClick r:id="rId4"/>
              </a:rPr>
              <a:t>of Distortions Caused by Projective </a:t>
            </a:r>
            <a:r>
              <a:rPr lang="en-US" dirty="0" smtClean="0">
                <a:hlinkClick r:id="rId4"/>
              </a:rPr>
              <a:t>Imaging  </a:t>
            </a:r>
            <a:r>
              <a:rPr lang="en-US" dirty="0">
                <a:hlinkClick r:id="rId4"/>
              </a:rPr>
              <a:t>and the Principle of Point/Line Duality 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Lecture 5: Estimating </a:t>
            </a:r>
            <a:r>
              <a:rPr lang="en-US" dirty="0">
                <a:hlinkClick r:id="rId5"/>
              </a:rPr>
              <a:t>a Plane-to-Plane </a:t>
            </a:r>
            <a:r>
              <a:rPr lang="en-US" dirty="0" err="1">
                <a:hlinkClick r:id="rId5"/>
              </a:rPr>
              <a:t>Homography</a:t>
            </a:r>
            <a:r>
              <a:rPr lang="en-US" dirty="0">
                <a:hlinkClick r:id="rId5"/>
              </a:rPr>
              <a:t> with Angle-to-Angle </a:t>
            </a:r>
            <a:r>
              <a:rPr lang="en-US" dirty="0" smtClean="0">
                <a:hlinkClick r:id="rId5"/>
              </a:rPr>
              <a:t>and </a:t>
            </a:r>
            <a:r>
              <a:rPr lang="en-US" dirty="0">
                <a:hlinkClick r:id="rId5"/>
              </a:rPr>
              <a:t>Point-to-Point Correspondences 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1300" y="4902885"/>
            <a:ext cx="9791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Arial" pitchFamily="34" charset="0"/>
              </a:rPr>
              <a:t>Course website: </a:t>
            </a:r>
            <a:r>
              <a:rPr lang="en-US" dirty="0">
                <a:cs typeface="Arial" pitchFamily="34" charset="0"/>
                <a:hlinkClick r:id="rId6"/>
              </a:rPr>
              <a:t>https://engineering.purdue.edu/kak/computervision/ECE661Folder/</a:t>
            </a:r>
            <a:r>
              <a:rPr lang="en-US" dirty="0">
                <a:cs typeface="Arial" pitchFamily="34" charset="0"/>
              </a:rPr>
              <a:t> </a:t>
            </a:r>
          </a:p>
          <a:p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9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1897938" y="1597347"/>
                <a:ext cx="7904570" cy="1231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7938" y="1597347"/>
                <a:ext cx="7904570" cy="1231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30506" y="1650714"/>
                <a:ext cx="6621357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506" y="1650714"/>
                <a:ext cx="6621357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73292" y="4059824"/>
                <a:ext cx="10645415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92" y="4059824"/>
                <a:ext cx="10645415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5-2: Metric Rectification using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3540" y="985442"/>
                <a:ext cx="8011160" cy="5649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HC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cs typeface="Arial" pitchFamily="34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𝑆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v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v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0" y="985442"/>
                <a:ext cx="8011160" cy="5649945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86756" y="2022707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56" y="2022707"/>
                <a:ext cx="9576468" cy="754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018020" y="4198498"/>
            <a:ext cx="64376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6-dof problem (5-dof up to scale)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K: 4-dof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V: 2-dof</a:t>
            </a:r>
            <a:endParaRPr lang="en-US" sz="20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96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5-2: Metric Rectification using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0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90194" y="1229268"/>
                <a:ext cx="7717247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94" y="1229268"/>
                <a:ext cx="7717247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39802" y="3738732"/>
            <a:ext cx="1270000" cy="127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3063546">
            <a:off x="3843868" y="3863911"/>
            <a:ext cx="1032934" cy="1032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 rot="1262073">
            <a:off x="6365873" y="3860035"/>
            <a:ext cx="1361343" cy="1256964"/>
          </a:xfrm>
          <a:prstGeom prst="parallelogram">
            <a:avLst>
              <a:gd name="adj" fmla="val 353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/>
        </p:nvSpPr>
        <p:spPr>
          <a:xfrm rot="1262073">
            <a:off x="9175725" y="3918952"/>
            <a:ext cx="1689638" cy="1256964"/>
          </a:xfrm>
          <a:custGeom>
            <a:avLst/>
            <a:gdLst>
              <a:gd name="connsiteX0" fmla="*/ 0 w 1361343"/>
              <a:gd name="connsiteY0" fmla="*/ 1256964 h 1256964"/>
              <a:gd name="connsiteX1" fmla="*/ 444940 w 1361343"/>
              <a:gd name="connsiteY1" fmla="*/ 0 h 1256964"/>
              <a:gd name="connsiteX2" fmla="*/ 1361343 w 1361343"/>
              <a:gd name="connsiteY2" fmla="*/ 0 h 1256964"/>
              <a:gd name="connsiteX3" fmla="*/ 916403 w 1361343"/>
              <a:gd name="connsiteY3" fmla="*/ 1256964 h 1256964"/>
              <a:gd name="connsiteX4" fmla="*/ 0 w 1361343"/>
              <a:gd name="connsiteY4" fmla="*/ 1256964 h 1256964"/>
              <a:gd name="connsiteX0" fmla="*/ 0 w 1361343"/>
              <a:gd name="connsiteY0" fmla="*/ 1256964 h 1256964"/>
              <a:gd name="connsiteX1" fmla="*/ 594459 w 1361343"/>
              <a:gd name="connsiteY1" fmla="*/ 341631 h 1256964"/>
              <a:gd name="connsiteX2" fmla="*/ 1361343 w 1361343"/>
              <a:gd name="connsiteY2" fmla="*/ 0 h 1256964"/>
              <a:gd name="connsiteX3" fmla="*/ 916403 w 1361343"/>
              <a:gd name="connsiteY3" fmla="*/ 1256964 h 1256964"/>
              <a:gd name="connsiteX4" fmla="*/ 0 w 1361343"/>
              <a:gd name="connsiteY4" fmla="*/ 1256964 h 1256964"/>
              <a:gd name="connsiteX0" fmla="*/ 0 w 1689638"/>
              <a:gd name="connsiteY0" fmla="*/ 1256964 h 1256964"/>
              <a:gd name="connsiteX1" fmla="*/ 594459 w 1689638"/>
              <a:gd name="connsiteY1" fmla="*/ 341631 h 1256964"/>
              <a:gd name="connsiteX2" fmla="*/ 1361343 w 1689638"/>
              <a:gd name="connsiteY2" fmla="*/ 0 h 1256964"/>
              <a:gd name="connsiteX3" fmla="*/ 1689638 w 1689638"/>
              <a:gd name="connsiteY3" fmla="*/ 814475 h 1256964"/>
              <a:gd name="connsiteX4" fmla="*/ 0 w 1689638"/>
              <a:gd name="connsiteY4" fmla="*/ 1256964 h 125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638" h="1256964">
                <a:moveTo>
                  <a:pt x="0" y="1256964"/>
                </a:moveTo>
                <a:lnTo>
                  <a:pt x="594459" y="341631"/>
                </a:lnTo>
                <a:lnTo>
                  <a:pt x="1361343" y="0"/>
                </a:lnTo>
                <a:lnTo>
                  <a:pt x="1689638" y="814475"/>
                </a:lnTo>
                <a:lnTo>
                  <a:pt x="0" y="125696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89733" y="5211024"/>
                <a:ext cx="9701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3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33" y="5211024"/>
                <a:ext cx="97013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291695" y="5211024"/>
                <a:ext cx="11512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m</m:t>
                    </m:r>
                    <m:r>
                      <m:rPr>
                        <m:nor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695" y="5211024"/>
                <a:ext cx="1151277" cy="646331"/>
              </a:xfrm>
              <a:prstGeom prst="rect">
                <a:avLst/>
              </a:prstGeom>
              <a:blipFill>
                <a:blip r:embed="rId6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rved Up Arrow 11"/>
          <p:cNvSpPr/>
          <p:nvPr/>
        </p:nvSpPr>
        <p:spPr>
          <a:xfrm>
            <a:off x="2345127" y="5445952"/>
            <a:ext cx="6946567" cy="861931"/>
          </a:xfrm>
          <a:prstGeom prst="curvedUpArrow">
            <a:avLst>
              <a:gd name="adj1" fmla="val 25000"/>
              <a:gd name="adj2" fmla="val 66885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720069" y="6286624"/>
                <a:ext cx="554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069" y="6286624"/>
                <a:ext cx="5549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2701187" y="4356905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650394" y="4845083"/>
                <a:ext cx="6756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94" y="4845083"/>
                <a:ext cx="6756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>
            <a:off x="5409593" y="4356905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358800" y="4845083"/>
                <a:ext cx="7108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800" y="4845083"/>
                <a:ext cx="7108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8083509" y="4356905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032716" y="4845083"/>
                <a:ext cx="7108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716" y="4845083"/>
                <a:ext cx="7108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958104" y="2632309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104" y="2632309"/>
                <a:ext cx="9576468" cy="7545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46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Metric Rectification I: Two-step Method (Example 2.26)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377073" y="1229268"/>
                <a:ext cx="7717247" cy="92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7073" y="1229268"/>
                <a:ext cx="7717247" cy="9263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01104" y="2401100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104" y="2401100"/>
                <a:ext cx="9576468" cy="754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26345" y="2924833"/>
            <a:ext cx="885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Arial" pitchFamily="34" charset="0"/>
              </a:rPr>
              <a:t>3-dof problem (2-dof up to scale)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03868" y="3614134"/>
                <a:ext cx="9237132" cy="1251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68" y="3614134"/>
                <a:ext cx="9237132" cy="1251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03868" y="5248154"/>
                <a:ext cx="9237132" cy="1251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68" y="5248154"/>
                <a:ext cx="9237132" cy="1251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0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Metric Rectification </a:t>
            </a:r>
            <a:r>
              <a:rPr lang="en-US" dirty="0" smtClean="0"/>
              <a:t>II: One-step </a:t>
            </a:r>
            <a:r>
              <a:rPr lang="en-US" dirty="0"/>
              <a:t>Method (Example </a:t>
            </a:r>
            <a:r>
              <a:rPr lang="en-US" dirty="0" smtClean="0"/>
              <a:t>2.27)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288535"/>
                <a:ext cx="7717247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288535"/>
                <a:ext cx="7717247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12028" y="2611593"/>
            <a:ext cx="6437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Arial" pitchFamily="34" charset="0"/>
              </a:rPr>
              <a:t>6-dof problem (5-dof up to scale)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211191" y="2209336"/>
                <a:ext cx="315231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191" y="2209336"/>
                <a:ext cx="3152311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3334" y="3345131"/>
                <a:ext cx="9237132" cy="1892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4" y="3345131"/>
                <a:ext cx="9237132" cy="1892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04333" y="4711569"/>
                <a:ext cx="10316633" cy="1926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𝑒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𝑓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33" y="4711569"/>
                <a:ext cx="10316633" cy="1926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45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5-3: Point Correspondences for Estimating a </a:t>
            </a:r>
            <a:r>
              <a:rPr lang="en-US" dirty="0" err="1" smtClean="0"/>
              <a:t>Homography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89572" y="106123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2" y="1061231"/>
                <a:ext cx="4494530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38751" y="1253402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751" y="1253402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9937" y="2712959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7" y="2712959"/>
                <a:ext cx="449453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1300" y="4586679"/>
                <a:ext cx="4494530" cy="1990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endParaRPr lang="en-US" sz="24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4586679"/>
                <a:ext cx="4494530" cy="19904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20425" y="2712959"/>
                <a:ext cx="10316633" cy="3431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𝑥𝑥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 smtClean="0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25" y="2712959"/>
                <a:ext cx="10316633" cy="3431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1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2: World 2D: Representing and Manipulating Points, Lines And Conics Using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1074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Point in the Homogeneous Coordinate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300" y="1257300"/>
                <a:ext cx="11727180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An 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257300"/>
                <a:ext cx="11727180" cy="862608"/>
              </a:xfrm>
              <a:prstGeom prst="rect">
                <a:avLst/>
              </a:prstGeom>
              <a:blipFill>
                <a:blip r:embed="rId3"/>
                <a:stretch>
                  <a:fillRect l="-832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6550" y="5733534"/>
                <a:ext cx="3943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: n-dimension real coordinate system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" y="5733534"/>
                <a:ext cx="3943324" cy="369332"/>
              </a:xfrm>
              <a:prstGeom prst="rect">
                <a:avLst/>
              </a:prstGeom>
              <a:blipFill>
                <a:blip r:embed="rId4"/>
                <a:stretch>
                  <a:fillRect t="-10000" r="-9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7380" y="300747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80" y="3007473"/>
                <a:ext cx="1854200" cy="1066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37280" y="300747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80" y="3007473"/>
                <a:ext cx="185420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20457" y="4614217"/>
                <a:ext cx="7015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indicate the same point of (5, 3)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57" y="4614217"/>
                <a:ext cx="7015943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1897" y="3007473"/>
                <a:ext cx="4119419" cy="107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897" y="3007473"/>
                <a:ext cx="4119419" cy="1076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6550" y="3296284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p:sp>
        <p:nvSpPr>
          <p:cNvPr id="3" name="Rectangle 2"/>
          <p:cNvSpPr/>
          <p:nvPr/>
        </p:nvSpPr>
        <p:spPr>
          <a:xfrm>
            <a:off x="9360556" y="3342450"/>
            <a:ext cx="137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cs typeface="Arial" pitchFamily="34" charset="0"/>
              </a:rPr>
              <a:t>u</a:t>
            </a:r>
            <a:r>
              <a:rPr lang="en-US" b="1" u="sng" dirty="0" smtClean="0">
                <a:cs typeface="Arial" pitchFamily="34" charset="0"/>
              </a:rPr>
              <a:t>p to a scale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0234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Line </a:t>
            </a:r>
            <a:r>
              <a:rPr lang="en-US" dirty="0"/>
              <a:t>in the Homogeneous </a:t>
            </a:r>
            <a:r>
              <a:rPr lang="en-US" dirty="0" smtClean="0"/>
              <a:t>Coordinate (HC)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62050" y="1584325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1584325"/>
                <a:ext cx="34734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Line equation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cs typeface="Arial" pitchFamily="34" charset="0"/>
                </a:endParaRPr>
              </a:p>
              <a:p>
                <a:r>
                  <a:rPr lang="en-US" sz="2400" dirty="0" smtClean="0"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blipFill>
                <a:blip r:embed="rId4"/>
                <a:stretch>
                  <a:fillRect l="-114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77051" y="2423467"/>
            <a:ext cx="37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Line representation in HC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97380" y="3470524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80" y="3470524"/>
                <a:ext cx="1854200" cy="1066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51580" y="3470524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80" y="3470524"/>
                <a:ext cx="185420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1897" y="3470524"/>
                <a:ext cx="4119419" cy="107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897" y="3470524"/>
                <a:ext cx="4119419" cy="10764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6551" y="3759335"/>
            <a:ext cx="14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54451" y="5230167"/>
                <a:ext cx="7975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indicate the same line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+3=0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51" y="5230167"/>
                <a:ext cx="7975599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0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5696</TotalTime>
  <Words>1443</Words>
  <Application>Microsoft Office PowerPoint</Application>
  <PresentationFormat>Widescreen</PresentationFormat>
  <Paragraphs>405</Paragraphs>
  <Slides>65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Projective Geometry &amp; Homography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2: World 2D: Representing and Manipulating Points, Lines And Conics Using Homogeneous Coordinates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3: World 2D: Projective Transformations and Transformation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4: Characterization of Distortions Caused by Projective Imaging  and the Principle of Point/Line Duality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5: Characterization of Distortions Caused by Projective Imaging  and the Principle of Point/Line Duality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208</cp:revision>
  <dcterms:created xsi:type="dcterms:W3CDTF">2018-10-10T19:11:49Z</dcterms:created>
  <dcterms:modified xsi:type="dcterms:W3CDTF">2019-02-05T13:14:37Z</dcterms:modified>
</cp:coreProperties>
</file>